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9" r:id="rId1"/>
  </p:sldMasterIdLst>
  <p:notesMasterIdLst>
    <p:notesMasterId r:id="rId23"/>
  </p:notesMasterIdLst>
  <p:sldIdLst>
    <p:sldId id="550" r:id="rId2"/>
    <p:sldId id="551" r:id="rId3"/>
    <p:sldId id="552" r:id="rId4"/>
    <p:sldId id="562" r:id="rId5"/>
    <p:sldId id="563" r:id="rId6"/>
    <p:sldId id="553" r:id="rId7"/>
    <p:sldId id="564" r:id="rId8"/>
    <p:sldId id="558" r:id="rId9"/>
    <p:sldId id="554" r:id="rId10"/>
    <p:sldId id="555" r:id="rId11"/>
    <p:sldId id="556" r:id="rId12"/>
    <p:sldId id="557" r:id="rId13"/>
    <p:sldId id="559" r:id="rId14"/>
    <p:sldId id="565" r:id="rId15"/>
    <p:sldId id="566" r:id="rId16"/>
    <p:sldId id="567" r:id="rId17"/>
    <p:sldId id="560" r:id="rId18"/>
    <p:sldId id="568" r:id="rId19"/>
    <p:sldId id="569" r:id="rId20"/>
    <p:sldId id="570" r:id="rId21"/>
    <p:sldId id="571"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1E0F3"/>
    <a:srgbClr val="08A4A8"/>
    <a:srgbClr val="CC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80" autoAdjust="0"/>
    <p:restoredTop sz="91677" autoAdjust="0"/>
  </p:normalViewPr>
  <p:slideViewPr>
    <p:cSldViewPr snapToGrid="0">
      <p:cViewPr varScale="1">
        <p:scale>
          <a:sx n="118" d="100"/>
          <a:sy n="118" d="100"/>
        </p:scale>
        <p:origin x="114" y="114"/>
      </p:cViewPr>
      <p:guideLst/>
    </p:cSldViewPr>
  </p:slideViewPr>
  <p:notesTextViewPr>
    <p:cViewPr>
      <p:scale>
        <a:sx n="3" d="2"/>
        <a:sy n="3" d="2"/>
      </p:scale>
      <p:origin x="0" y="0"/>
    </p:cViewPr>
  </p:notesTextViewPr>
  <p:sorterViewPr>
    <p:cViewPr varScale="1">
      <p:scale>
        <a:sx n="100" d="100"/>
        <a:sy n="100" d="100"/>
      </p:scale>
      <p:origin x="0" y="-15630"/>
    </p:cViewPr>
  </p:sorterViewPr>
  <p:notesViewPr>
    <p:cSldViewPr snapToGrid="0">
      <p:cViewPr varScale="1">
        <p:scale>
          <a:sx n="81" d="100"/>
          <a:sy n="81" d="100"/>
        </p:scale>
        <p:origin x="3894" y="10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17AB96-EA4E-45D9-BE0D-31444D58337D}" type="datetimeFigureOut">
              <a:rPr lang="en-GB" smtClean="0"/>
              <a:t>17/03/2025</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r>
              <a:rPr lang="en-GB" dirty="0" smtClean="0"/>
              <a:t>33</a:t>
            </a:r>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67C8F7-FF71-4F25-A9C3-008D9FDA093E}" type="slidenum">
              <a:rPr lang="en-GB" smtClean="0"/>
              <a:t>‹#›</a:t>
            </a:fld>
            <a:endParaRPr lang="en-GB" dirty="0"/>
          </a:p>
        </p:txBody>
      </p:sp>
    </p:spTree>
    <p:extLst>
      <p:ext uri="{BB962C8B-B14F-4D97-AF65-F5344CB8AC3E}">
        <p14:creationId xmlns:p14="http://schemas.microsoft.com/office/powerpoint/2010/main" val="26613799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dirty="0" smtClean="0"/>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9A158B95-4CF9-43A6-9066-8C025B146548}" type="datetimeFigureOut">
              <a:rPr lang="en-GB" smtClean="0"/>
              <a:t>17/03/2025</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53E05A49-B8B3-424D-8B37-637C0C26C03A}" type="slidenum">
              <a:rPr lang="en-GB" smtClean="0"/>
              <a:t>‹#›</a:t>
            </a:fld>
            <a:endParaRPr lang="en-GB" dirty="0"/>
          </a:p>
        </p:txBody>
      </p:sp>
    </p:spTree>
    <p:extLst>
      <p:ext uri="{BB962C8B-B14F-4D97-AF65-F5344CB8AC3E}">
        <p14:creationId xmlns:p14="http://schemas.microsoft.com/office/powerpoint/2010/main" val="15580564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A158B95-4CF9-43A6-9066-8C025B146548}" type="datetimeFigureOut">
              <a:rPr lang="en-GB" smtClean="0"/>
              <a:t>17/03/2025</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53E05A49-B8B3-424D-8B37-637C0C26C03A}" type="slidenum">
              <a:rPr lang="en-GB" smtClean="0"/>
              <a:t>‹#›</a:t>
            </a:fld>
            <a:endParaRPr lang="en-GB" dirty="0"/>
          </a:p>
        </p:txBody>
      </p:sp>
    </p:spTree>
    <p:extLst>
      <p:ext uri="{BB962C8B-B14F-4D97-AF65-F5344CB8AC3E}">
        <p14:creationId xmlns:p14="http://schemas.microsoft.com/office/powerpoint/2010/main" val="243205463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dirty="0" smtClean="0"/>
              <a:t>American History and Politics</a:t>
            </a:r>
            <a:br>
              <a:rPr lang="en-US" dirty="0" smtClean="0"/>
            </a:br>
            <a:r>
              <a:rPr lang="en-US" dirty="0" smtClean="0"/>
              <a:t>Session 1: Pre Columbian America</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dirty="0" smtClean="0"/>
              <a:t>The First Americans</a:t>
            </a:r>
          </a:p>
          <a:p>
            <a:pPr lvl="0"/>
            <a:endParaRPr lang="en-US" dirty="0" smtClean="0"/>
          </a:p>
          <a:p>
            <a:pPr lvl="0"/>
            <a:r>
              <a:rPr lang="en-US" dirty="0" smtClean="0"/>
              <a:t>Native American cultures 1493</a:t>
            </a:r>
          </a:p>
          <a:p>
            <a:pPr lvl="0"/>
            <a:endParaRPr lang="en-US" dirty="0" smtClean="0"/>
          </a:p>
          <a:p>
            <a:pPr lvl="0"/>
            <a:r>
              <a:rPr lang="en-US" dirty="0" smtClean="0"/>
              <a:t>The W</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9A158B95-4CF9-43A6-9066-8C025B146548}" type="datetimeFigureOut">
              <a:rPr lang="en-GB" smtClean="0"/>
              <a:t>17/03/2025</a:t>
            </a:fld>
            <a:endParaRPr lang="en-GB"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53E05A49-B8B3-424D-8B37-637C0C26C03A}" type="slidenum">
              <a:rPr lang="en-GB" smtClean="0"/>
              <a:t>‹#›</a:t>
            </a:fld>
            <a:endParaRPr lang="en-GB" dirty="0"/>
          </a:p>
        </p:txBody>
      </p:sp>
    </p:spTree>
    <p:extLst>
      <p:ext uri="{BB962C8B-B14F-4D97-AF65-F5344CB8AC3E}">
        <p14:creationId xmlns:p14="http://schemas.microsoft.com/office/powerpoint/2010/main" val="3685335589"/>
      </p:ext>
    </p:extLst>
  </p:cSld>
  <p:clrMap bg1="lt1" tx1="dk1" bg2="lt2" tx2="dk2" accent1="accent1" accent2="accent2" accent3="accent3" accent4="accent4" accent5="accent5" accent6="accent6" hlink="hlink" folHlink="folHlink"/>
  <p:sldLayoutIdLst>
    <p:sldLayoutId id="2147483780" r:id="rId1"/>
    <p:sldLayoutId id="2147483781" r:id="rId2"/>
  </p:sldLayoutIdLst>
  <p:txStyles>
    <p:titleStyle>
      <a:lvl1pPr algn="l" defTabSz="457200" rtl="0" eaLnBrk="1" latinLnBrk="0" hangingPunct="1">
        <a:spcBef>
          <a:spcPct val="0"/>
        </a:spcBef>
        <a:buNone/>
        <a:defRPr sz="3600" kern="1200" baseline="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baseline="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75642" y="3032331"/>
            <a:ext cx="8911687" cy="1280890"/>
          </a:xfrm>
        </p:spPr>
        <p:txBody>
          <a:bodyPr/>
          <a:lstStyle/>
          <a:p>
            <a:pPr algn="ctr"/>
            <a:r>
              <a:rPr lang="en-GB" dirty="0" smtClean="0"/>
              <a:t>The forces of change</a:t>
            </a:r>
            <a:endParaRPr lang="en-GB" dirty="0"/>
          </a:p>
        </p:txBody>
      </p:sp>
    </p:spTree>
    <p:extLst>
      <p:ext uri="{BB962C8B-B14F-4D97-AF65-F5344CB8AC3E}">
        <p14:creationId xmlns:p14="http://schemas.microsoft.com/office/powerpoint/2010/main" val="381403949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94070" y="116573"/>
            <a:ext cx="8911687" cy="1280890"/>
          </a:xfrm>
        </p:spPr>
        <p:txBody>
          <a:bodyPr/>
          <a:lstStyle/>
          <a:p>
            <a:r>
              <a:rPr lang="en-GB" dirty="0" smtClean="0"/>
              <a:t>Little Rock Arkansas 1957</a:t>
            </a:r>
            <a:endParaRPr lang="en-GB" dirty="0"/>
          </a:p>
        </p:txBody>
      </p:sp>
      <p:pic>
        <p:nvPicPr>
          <p:cNvPr id="4" name="Picture 3"/>
          <p:cNvPicPr>
            <a:picLocks noChangeAspect="1"/>
          </p:cNvPicPr>
          <p:nvPr/>
        </p:nvPicPr>
        <p:blipFill>
          <a:blip r:embed="rId2"/>
          <a:stretch>
            <a:fillRect/>
          </a:stretch>
        </p:blipFill>
        <p:spPr>
          <a:xfrm>
            <a:off x="0" y="878186"/>
            <a:ext cx="9034272" cy="6080779"/>
          </a:xfrm>
          <a:prstGeom prst="rect">
            <a:avLst/>
          </a:prstGeom>
        </p:spPr>
      </p:pic>
      <p:sp>
        <p:nvSpPr>
          <p:cNvPr id="5" name="TextBox 4"/>
          <p:cNvSpPr txBox="1"/>
          <p:nvPr/>
        </p:nvSpPr>
        <p:spPr>
          <a:xfrm>
            <a:off x="9228923" y="3647278"/>
            <a:ext cx="2473754" cy="707886"/>
          </a:xfrm>
          <a:prstGeom prst="rect">
            <a:avLst/>
          </a:prstGeom>
          <a:noFill/>
        </p:spPr>
        <p:txBody>
          <a:bodyPr wrap="none" rtlCol="0">
            <a:spAutoFit/>
          </a:bodyPr>
          <a:lstStyle/>
          <a:p>
            <a:r>
              <a:rPr lang="en-GB" sz="2000" dirty="0">
                <a:latin typeface="Arial" panose="020B0604020202020204" pitchFamily="34" charset="0"/>
                <a:cs typeface="Arial" panose="020B0604020202020204" pitchFamily="34" charset="0"/>
              </a:rPr>
              <a:t>Students attempt to </a:t>
            </a:r>
          </a:p>
          <a:p>
            <a:r>
              <a:rPr lang="en-GB" sz="2000" dirty="0">
                <a:latin typeface="Arial" panose="020B0604020202020204" pitchFamily="34" charset="0"/>
                <a:cs typeface="Arial" panose="020B0604020202020204" pitchFamily="34" charset="0"/>
              </a:rPr>
              <a:t>enrol</a:t>
            </a:r>
          </a:p>
        </p:txBody>
      </p:sp>
      <p:sp>
        <p:nvSpPr>
          <p:cNvPr id="6" name="TextBox 5"/>
          <p:cNvSpPr txBox="1"/>
          <p:nvPr/>
        </p:nvSpPr>
        <p:spPr>
          <a:xfrm>
            <a:off x="9361042" y="5038735"/>
            <a:ext cx="2591222" cy="1323439"/>
          </a:xfrm>
          <a:prstGeom prst="rect">
            <a:avLst/>
          </a:prstGeom>
          <a:noFill/>
        </p:spPr>
        <p:txBody>
          <a:bodyPr wrap="none" rtlCol="0">
            <a:spAutoFit/>
          </a:bodyPr>
          <a:lstStyle/>
          <a:p>
            <a:r>
              <a:rPr lang="en-GB" sz="2000" dirty="0">
                <a:latin typeface="Arial" panose="020B0604020202020204" pitchFamily="34" charset="0"/>
                <a:cs typeface="Arial" panose="020B0604020202020204" pitchFamily="34" charset="0"/>
              </a:rPr>
              <a:t>State Government</a:t>
            </a:r>
          </a:p>
          <a:p>
            <a:r>
              <a:rPr lang="en-GB" sz="2000" dirty="0">
                <a:latin typeface="Arial" panose="020B0604020202020204" pitchFamily="34" charset="0"/>
                <a:cs typeface="Arial" panose="020B0604020202020204" pitchFamily="34" charset="0"/>
              </a:rPr>
              <a:t>Uses National Guard</a:t>
            </a:r>
          </a:p>
          <a:p>
            <a:r>
              <a:rPr lang="en-GB" sz="2000" dirty="0">
                <a:latin typeface="Arial" panose="020B0604020202020204" pitchFamily="34" charset="0"/>
                <a:cs typeface="Arial" panose="020B0604020202020204" pitchFamily="34" charset="0"/>
              </a:rPr>
              <a:t>To prevent enrolment</a:t>
            </a:r>
          </a:p>
          <a:p>
            <a:r>
              <a:rPr lang="en-GB" sz="2000" dirty="0">
                <a:latin typeface="Arial" panose="020B0604020202020204" pitchFamily="34" charset="0"/>
                <a:cs typeface="Arial" panose="020B0604020202020204" pitchFamily="34" charset="0"/>
              </a:rPr>
              <a:t>…claims “unsafe”</a:t>
            </a:r>
          </a:p>
        </p:txBody>
      </p:sp>
      <p:sp>
        <p:nvSpPr>
          <p:cNvPr id="7" name="TextBox 6"/>
          <p:cNvSpPr txBox="1"/>
          <p:nvPr/>
        </p:nvSpPr>
        <p:spPr>
          <a:xfrm>
            <a:off x="9080625" y="443621"/>
            <a:ext cx="2662908" cy="1015663"/>
          </a:xfrm>
          <a:prstGeom prst="rect">
            <a:avLst/>
          </a:prstGeom>
          <a:noFill/>
        </p:spPr>
        <p:txBody>
          <a:bodyPr wrap="none" rtlCol="0">
            <a:spAutoFit/>
          </a:bodyPr>
          <a:lstStyle/>
          <a:p>
            <a:r>
              <a:rPr lang="en-GB" sz="2000" dirty="0">
                <a:latin typeface="Arial" panose="020B0604020202020204" pitchFamily="34" charset="0"/>
                <a:cs typeface="Arial" panose="020B0604020202020204" pitchFamily="34" charset="0"/>
              </a:rPr>
              <a:t>Brown ruling ignored</a:t>
            </a:r>
          </a:p>
          <a:p>
            <a:r>
              <a:rPr lang="en-GB" sz="2000" dirty="0">
                <a:latin typeface="Arial" panose="020B0604020202020204" pitchFamily="34" charset="0"/>
                <a:cs typeface="Arial" panose="020B0604020202020204" pitchFamily="34" charset="0"/>
              </a:rPr>
              <a:t>By state of Arkansas</a:t>
            </a:r>
          </a:p>
          <a:p>
            <a:r>
              <a:rPr lang="en-GB" sz="2000" dirty="0">
                <a:latin typeface="Arial" panose="020B0604020202020204" pitchFamily="34" charset="0"/>
                <a:cs typeface="Arial" panose="020B0604020202020204" pitchFamily="34" charset="0"/>
              </a:rPr>
              <a:t>..compelled to comply</a:t>
            </a:r>
          </a:p>
        </p:txBody>
      </p:sp>
      <p:sp>
        <p:nvSpPr>
          <p:cNvPr id="8" name="TextBox 7"/>
          <p:cNvSpPr txBox="1"/>
          <p:nvPr/>
        </p:nvSpPr>
        <p:spPr>
          <a:xfrm>
            <a:off x="9162106" y="2299580"/>
            <a:ext cx="3183876" cy="1323439"/>
          </a:xfrm>
          <a:prstGeom prst="rect">
            <a:avLst/>
          </a:prstGeom>
          <a:noFill/>
        </p:spPr>
        <p:txBody>
          <a:bodyPr wrap="square" rtlCol="0">
            <a:spAutoFit/>
          </a:bodyPr>
          <a:lstStyle/>
          <a:p>
            <a:r>
              <a:rPr lang="en-GB" sz="2000" dirty="0">
                <a:latin typeface="Arial" panose="020B0604020202020204" pitchFamily="34" charset="0"/>
                <a:cs typeface="Arial" panose="020B0604020202020204" pitchFamily="34" charset="0"/>
              </a:rPr>
              <a:t>Governor adopts</a:t>
            </a:r>
          </a:p>
          <a:p>
            <a:r>
              <a:rPr lang="en-GB" sz="2000" dirty="0">
                <a:latin typeface="Arial" panose="020B0604020202020204" pitchFamily="34" charset="0"/>
                <a:cs typeface="Arial" panose="020B0604020202020204" pitchFamily="34" charset="0"/>
              </a:rPr>
              <a:t>Minimal plan</a:t>
            </a:r>
          </a:p>
          <a:p>
            <a:r>
              <a:rPr lang="en-GB" sz="2000" dirty="0">
                <a:latin typeface="Arial" panose="020B0604020202020204" pitchFamily="34" charset="0"/>
                <a:cs typeface="Arial" panose="020B0604020202020204" pitchFamily="34" charset="0"/>
              </a:rPr>
              <a:t>….hires mob to block entry</a:t>
            </a:r>
          </a:p>
        </p:txBody>
      </p:sp>
    </p:spTree>
    <p:extLst>
      <p:ext uri="{BB962C8B-B14F-4D97-AF65-F5344CB8AC3E}">
        <p14:creationId xmlns:p14="http://schemas.microsoft.com/office/powerpoint/2010/main" val="2980209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01485" y="340646"/>
            <a:ext cx="8911687" cy="957802"/>
          </a:xfrm>
        </p:spPr>
        <p:txBody>
          <a:bodyPr/>
          <a:lstStyle/>
          <a:p>
            <a:r>
              <a:rPr lang="en-GB" dirty="0" smtClean="0"/>
              <a:t>“massive resistance” across State</a:t>
            </a:r>
            <a:endParaRPr lang="en-GB"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3736" y="1143000"/>
            <a:ext cx="12179807" cy="5495544"/>
          </a:xfrm>
          <a:prstGeom prst="rect">
            <a:avLst/>
          </a:prstGeom>
        </p:spPr>
      </p:pic>
    </p:spTree>
    <p:extLst>
      <p:ext uri="{BB962C8B-B14F-4D97-AF65-F5344CB8AC3E}">
        <p14:creationId xmlns:p14="http://schemas.microsoft.com/office/powerpoint/2010/main" val="20459885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41365" y="0"/>
            <a:ext cx="8911687" cy="1280890"/>
          </a:xfrm>
        </p:spPr>
        <p:txBody>
          <a:bodyPr/>
          <a:lstStyle/>
          <a:p>
            <a:r>
              <a:rPr lang="en-GB" dirty="0" smtClean="0"/>
              <a:t>Eisenhower response: bring in the army to enforce law</a:t>
            </a:r>
            <a:endParaRPr lang="en-GB" dirty="0"/>
          </a:p>
        </p:txBody>
      </p:sp>
      <p:pic>
        <p:nvPicPr>
          <p:cNvPr id="3074" name="Picture 2" descr="Black Students Escorted By Troop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584" y="1276539"/>
            <a:ext cx="12015216" cy="56857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046489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21807" y="126749"/>
            <a:ext cx="10164700" cy="751437"/>
          </a:xfrm>
        </p:spPr>
        <p:txBody>
          <a:bodyPr>
            <a:normAutofit fontScale="90000"/>
          </a:bodyPr>
          <a:lstStyle/>
          <a:p>
            <a:pPr algn="ctr"/>
            <a:r>
              <a:rPr lang="en-GB" dirty="0" smtClean="0"/>
              <a:t>Integrated class rooms 1956</a:t>
            </a:r>
            <a:br>
              <a:rPr lang="en-GB" dirty="0" smtClean="0"/>
            </a:br>
            <a:r>
              <a:rPr lang="en-GB" dirty="0" smtClean="0"/>
              <a:t/>
            </a:r>
            <a:br>
              <a:rPr lang="en-GB" dirty="0" smtClean="0"/>
            </a:br>
            <a:r>
              <a:rPr lang="en-GB" dirty="0" smtClean="0"/>
              <a:t>…</a:t>
            </a:r>
            <a:endParaRPr lang="en-GB" sz="2400" dirty="0">
              <a:latin typeface="Arial" panose="020B0604020202020204" pitchFamily="34" charset="0"/>
              <a:cs typeface="Arial" panose="020B0604020202020204" pitchFamily="34" charset="0"/>
            </a:endParaRPr>
          </a:p>
        </p:txBody>
      </p:sp>
      <p:pic>
        <p:nvPicPr>
          <p:cNvPr id="4098" name="Picture 2" descr="Teacher with Integrated Kindergarten Clas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6749" y="1086416"/>
            <a:ext cx="7460055" cy="569915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989785" y="1432814"/>
            <a:ext cx="3938899" cy="1200329"/>
          </a:xfrm>
          <a:prstGeom prst="rect">
            <a:avLst/>
          </a:prstGeom>
          <a:noFill/>
        </p:spPr>
        <p:txBody>
          <a:bodyPr wrap="none" rtlCol="0">
            <a:spAutoFit/>
          </a:bodyPr>
          <a:lstStyle/>
          <a:p>
            <a:r>
              <a:rPr lang="en-GB" dirty="0" smtClean="0"/>
              <a:t>Integration school by school basis</a:t>
            </a:r>
          </a:p>
          <a:p>
            <a:r>
              <a:rPr lang="en-GB" dirty="0" smtClean="0"/>
              <a:t>….fought by courts</a:t>
            </a:r>
          </a:p>
          <a:p>
            <a:r>
              <a:rPr lang="en-GB" dirty="0" smtClean="0"/>
              <a:t>…state and local politicians</a:t>
            </a:r>
          </a:p>
          <a:p>
            <a:r>
              <a:rPr lang="en-GB" dirty="0" smtClean="0"/>
              <a:t>….violence</a:t>
            </a:r>
            <a:endParaRPr lang="en-GB" dirty="0"/>
          </a:p>
        </p:txBody>
      </p:sp>
      <p:sp>
        <p:nvSpPr>
          <p:cNvPr id="5" name="TextBox 4"/>
          <p:cNvSpPr txBox="1"/>
          <p:nvPr/>
        </p:nvSpPr>
        <p:spPr>
          <a:xfrm>
            <a:off x="7912729" y="3259247"/>
            <a:ext cx="3748142" cy="1477328"/>
          </a:xfrm>
          <a:prstGeom prst="rect">
            <a:avLst/>
          </a:prstGeom>
          <a:noFill/>
        </p:spPr>
        <p:txBody>
          <a:bodyPr wrap="none" rtlCol="0">
            <a:spAutoFit/>
          </a:bodyPr>
          <a:lstStyle/>
          <a:p>
            <a:r>
              <a:rPr lang="en-GB" dirty="0" smtClean="0"/>
              <a:t>Consequences</a:t>
            </a:r>
          </a:p>
          <a:p>
            <a:r>
              <a:rPr lang="en-GB" dirty="0" smtClean="0"/>
              <a:t>….children bullied, segregated </a:t>
            </a:r>
          </a:p>
          <a:p>
            <a:r>
              <a:rPr lang="en-GB" dirty="0" smtClean="0"/>
              <a:t>….black schools closed</a:t>
            </a:r>
          </a:p>
          <a:p>
            <a:r>
              <a:rPr lang="en-GB" dirty="0" smtClean="0"/>
              <a:t>….private “white only” schools</a:t>
            </a:r>
          </a:p>
          <a:p>
            <a:r>
              <a:rPr lang="en-GB" dirty="0" smtClean="0"/>
              <a:t>….black teachers fired (40,000)</a:t>
            </a:r>
            <a:endParaRPr lang="en-GB" dirty="0"/>
          </a:p>
        </p:txBody>
      </p:sp>
    </p:spTree>
    <p:extLst>
      <p:ext uri="{BB962C8B-B14F-4D97-AF65-F5344CB8AC3E}">
        <p14:creationId xmlns:p14="http://schemas.microsoft.com/office/powerpoint/2010/main" val="41776609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769" y="0"/>
            <a:ext cx="10363876" cy="1280890"/>
          </a:xfrm>
        </p:spPr>
        <p:txBody>
          <a:bodyPr>
            <a:normAutofit fontScale="90000"/>
          </a:bodyPr>
          <a:lstStyle/>
          <a:p>
            <a:r>
              <a:rPr lang="en-GB" dirty="0" smtClean="0"/>
              <a:t>Reduction in racial violence.</a:t>
            </a:r>
            <a:br>
              <a:rPr lang="en-GB" dirty="0" smtClean="0"/>
            </a:br>
            <a:r>
              <a:rPr lang="en-GB" sz="2800" dirty="0" smtClean="0">
                <a:latin typeface="Arial" panose="020B0604020202020204" pitchFamily="34" charset="0"/>
                <a:cs typeface="Arial" panose="020B0604020202020204" pitchFamily="34" charset="0"/>
              </a:rPr>
              <a:t>…..lynching reduced to 2-3 per year by 1950s</a:t>
            </a:r>
            <a:br>
              <a:rPr lang="en-GB" sz="2800" dirty="0" smtClean="0">
                <a:latin typeface="Arial" panose="020B0604020202020204" pitchFamily="34" charset="0"/>
                <a:cs typeface="Arial" panose="020B0604020202020204" pitchFamily="34" charset="0"/>
              </a:rPr>
            </a:br>
            <a:r>
              <a:rPr lang="en-GB" sz="2800" dirty="0" smtClean="0">
                <a:latin typeface="Arial" panose="020B0604020202020204" pitchFamily="34" charset="0"/>
                <a:cs typeface="Arial" panose="020B0604020202020204" pitchFamily="34" charset="0"/>
              </a:rPr>
              <a:t>….education/ reduction KKK/ black migration north/public awareness</a:t>
            </a:r>
            <a:endParaRPr lang="en-GB" sz="2800"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2"/>
          <a:stretch>
            <a:fillRect/>
          </a:stretch>
        </p:blipFill>
        <p:spPr>
          <a:xfrm>
            <a:off x="99589" y="1358020"/>
            <a:ext cx="12092412" cy="5499981"/>
          </a:xfrm>
          <a:prstGeom prst="rect">
            <a:avLst/>
          </a:prstGeom>
        </p:spPr>
      </p:pic>
    </p:spTree>
    <p:extLst>
      <p:ext uri="{BB962C8B-B14F-4D97-AF65-F5344CB8AC3E}">
        <p14:creationId xmlns:p14="http://schemas.microsoft.com/office/powerpoint/2010/main" val="134620914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70699" y="461148"/>
            <a:ext cx="8911687" cy="1280890"/>
          </a:xfrm>
        </p:spPr>
        <p:txBody>
          <a:bodyPr/>
          <a:lstStyle/>
          <a:p>
            <a:r>
              <a:rPr lang="en-GB" dirty="0" smtClean="0"/>
              <a:t>Emmet Teal Trial “lynching” 1955</a:t>
            </a:r>
            <a:endParaRPr lang="en-GB" dirty="0"/>
          </a:p>
        </p:txBody>
      </p:sp>
      <p:pic>
        <p:nvPicPr>
          <p:cNvPr id="4" name="Picture 3"/>
          <p:cNvPicPr>
            <a:picLocks noChangeAspect="1"/>
          </p:cNvPicPr>
          <p:nvPr/>
        </p:nvPicPr>
        <p:blipFill>
          <a:blip r:embed="rId2"/>
          <a:stretch>
            <a:fillRect/>
          </a:stretch>
        </p:blipFill>
        <p:spPr>
          <a:xfrm>
            <a:off x="488840" y="1421394"/>
            <a:ext cx="6391793" cy="5436606"/>
          </a:xfrm>
          <a:prstGeom prst="rect">
            <a:avLst/>
          </a:prstGeom>
        </p:spPr>
      </p:pic>
      <p:sp>
        <p:nvSpPr>
          <p:cNvPr id="5" name="TextBox 4"/>
          <p:cNvSpPr txBox="1"/>
          <p:nvPr/>
        </p:nvSpPr>
        <p:spPr>
          <a:xfrm>
            <a:off x="7496269" y="1267486"/>
            <a:ext cx="4147289" cy="646331"/>
          </a:xfrm>
          <a:prstGeom prst="rect">
            <a:avLst/>
          </a:prstGeom>
          <a:noFill/>
        </p:spPr>
        <p:txBody>
          <a:bodyPr wrap="none" rtlCol="0">
            <a:spAutoFit/>
          </a:bodyPr>
          <a:lstStyle/>
          <a:p>
            <a:r>
              <a:rPr lang="en-GB" dirty="0" smtClean="0"/>
              <a:t>Born Chicago 1941..parents moved</a:t>
            </a:r>
          </a:p>
          <a:p>
            <a:r>
              <a:rPr lang="en-GB" dirty="0" smtClean="0"/>
              <a:t>From Mississippi  </a:t>
            </a:r>
            <a:endParaRPr lang="en-GB" dirty="0"/>
          </a:p>
        </p:txBody>
      </p:sp>
      <p:sp>
        <p:nvSpPr>
          <p:cNvPr id="6" name="TextBox 5"/>
          <p:cNvSpPr txBox="1"/>
          <p:nvPr/>
        </p:nvSpPr>
        <p:spPr>
          <a:xfrm>
            <a:off x="7469109" y="2145672"/>
            <a:ext cx="4108817" cy="646331"/>
          </a:xfrm>
          <a:prstGeom prst="rect">
            <a:avLst/>
          </a:prstGeom>
          <a:noFill/>
        </p:spPr>
        <p:txBody>
          <a:bodyPr wrap="none" rtlCol="0">
            <a:spAutoFit/>
          </a:bodyPr>
          <a:lstStyle/>
          <a:p>
            <a:r>
              <a:rPr lang="en-GB" dirty="0" smtClean="0"/>
              <a:t>Father executed for rape &amp; murder</a:t>
            </a:r>
          </a:p>
          <a:p>
            <a:r>
              <a:rPr lang="en-GB" dirty="0" smtClean="0"/>
              <a:t>Italian women Italy 1943</a:t>
            </a:r>
            <a:endParaRPr lang="en-GB" dirty="0"/>
          </a:p>
        </p:txBody>
      </p:sp>
      <p:sp>
        <p:nvSpPr>
          <p:cNvPr id="7" name="TextBox 6"/>
          <p:cNvSpPr txBox="1"/>
          <p:nvPr/>
        </p:nvSpPr>
        <p:spPr>
          <a:xfrm>
            <a:off x="7613964" y="3114392"/>
            <a:ext cx="4115229" cy="646331"/>
          </a:xfrm>
          <a:prstGeom prst="rect">
            <a:avLst/>
          </a:prstGeom>
          <a:noFill/>
        </p:spPr>
        <p:txBody>
          <a:bodyPr wrap="none" rtlCol="0">
            <a:spAutoFit/>
          </a:bodyPr>
          <a:lstStyle/>
          <a:p>
            <a:r>
              <a:rPr lang="en-GB" dirty="0" smtClean="0"/>
              <a:t>Mother brings up Emmett. Sends to </a:t>
            </a:r>
          </a:p>
          <a:p>
            <a:r>
              <a:rPr lang="en-GB" dirty="0" smtClean="0"/>
              <a:t>Mississippi to stay with relatives</a:t>
            </a:r>
            <a:endParaRPr lang="en-GB" dirty="0"/>
          </a:p>
        </p:txBody>
      </p:sp>
      <p:sp>
        <p:nvSpPr>
          <p:cNvPr id="8" name="TextBox 7"/>
          <p:cNvSpPr txBox="1"/>
          <p:nvPr/>
        </p:nvSpPr>
        <p:spPr>
          <a:xfrm>
            <a:off x="7668285" y="3874883"/>
            <a:ext cx="3209533" cy="1200329"/>
          </a:xfrm>
          <a:prstGeom prst="rect">
            <a:avLst/>
          </a:prstGeom>
          <a:noFill/>
        </p:spPr>
        <p:txBody>
          <a:bodyPr wrap="none" rtlCol="0">
            <a:spAutoFit/>
          </a:bodyPr>
          <a:lstStyle/>
          <a:p>
            <a:r>
              <a:rPr lang="en-GB" dirty="0" smtClean="0"/>
              <a:t>Incident at meat market</a:t>
            </a:r>
          </a:p>
          <a:p>
            <a:r>
              <a:rPr lang="en-GB" dirty="0" smtClean="0"/>
              <a:t>…touches sales clerk</a:t>
            </a:r>
          </a:p>
          <a:p>
            <a:r>
              <a:rPr lang="en-GB" dirty="0" smtClean="0"/>
              <a:t>….whistles at white woman</a:t>
            </a:r>
          </a:p>
          <a:p>
            <a:r>
              <a:rPr lang="en-GB" dirty="0" smtClean="0"/>
              <a:t>….accosts her(?)</a:t>
            </a:r>
            <a:endParaRPr lang="en-GB" dirty="0"/>
          </a:p>
        </p:txBody>
      </p:sp>
      <p:sp>
        <p:nvSpPr>
          <p:cNvPr id="9" name="TextBox 8"/>
          <p:cNvSpPr txBox="1"/>
          <p:nvPr/>
        </p:nvSpPr>
        <p:spPr>
          <a:xfrm>
            <a:off x="7686393" y="5323438"/>
            <a:ext cx="3926075" cy="1200329"/>
          </a:xfrm>
          <a:prstGeom prst="rect">
            <a:avLst/>
          </a:prstGeom>
          <a:noFill/>
        </p:spPr>
        <p:txBody>
          <a:bodyPr wrap="none" rtlCol="0">
            <a:spAutoFit/>
          </a:bodyPr>
          <a:lstStyle/>
          <a:p>
            <a:r>
              <a:rPr lang="en-GB" dirty="0" smtClean="0"/>
              <a:t>Kidnapped, shot, dumped in river</a:t>
            </a:r>
          </a:p>
          <a:p>
            <a:r>
              <a:rPr lang="en-GB" dirty="0" smtClean="0"/>
              <a:t>…witnesses</a:t>
            </a:r>
          </a:p>
          <a:p>
            <a:r>
              <a:rPr lang="en-GB" dirty="0" smtClean="0"/>
              <a:t>…2 white males arrested</a:t>
            </a:r>
          </a:p>
          <a:p>
            <a:r>
              <a:rPr lang="en-GB" dirty="0" smtClean="0"/>
              <a:t>…50,000 attend funeral</a:t>
            </a:r>
            <a:endParaRPr lang="en-GB" dirty="0"/>
          </a:p>
        </p:txBody>
      </p:sp>
    </p:spTree>
    <p:extLst>
      <p:ext uri="{BB962C8B-B14F-4D97-AF65-F5344CB8AC3E}">
        <p14:creationId xmlns:p14="http://schemas.microsoft.com/office/powerpoint/2010/main" val="224085565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9017" y="0"/>
            <a:ext cx="8911687" cy="1280890"/>
          </a:xfrm>
        </p:spPr>
        <p:txBody>
          <a:bodyPr>
            <a:normAutofit/>
          </a:bodyPr>
          <a:lstStyle/>
          <a:p>
            <a:r>
              <a:rPr lang="en-GB" dirty="0" smtClean="0"/>
              <a:t>J Milam, Colin Bryan, Carol Bryant </a:t>
            </a:r>
            <a:br>
              <a:rPr lang="en-GB" dirty="0" smtClean="0"/>
            </a:br>
            <a:endParaRPr lang="en-GB" dirty="0"/>
          </a:p>
        </p:txBody>
      </p:sp>
      <p:pic>
        <p:nvPicPr>
          <p:cNvPr id="5" name="Picture 4"/>
          <p:cNvPicPr>
            <a:picLocks noChangeAspect="1"/>
          </p:cNvPicPr>
          <p:nvPr/>
        </p:nvPicPr>
        <p:blipFill>
          <a:blip r:embed="rId2"/>
          <a:stretch>
            <a:fillRect/>
          </a:stretch>
        </p:blipFill>
        <p:spPr>
          <a:xfrm>
            <a:off x="70629" y="1004935"/>
            <a:ext cx="7887367" cy="5961707"/>
          </a:xfrm>
          <a:prstGeom prst="rect">
            <a:avLst/>
          </a:prstGeom>
        </p:spPr>
      </p:pic>
      <p:sp>
        <p:nvSpPr>
          <p:cNvPr id="6" name="TextBox 5"/>
          <p:cNvSpPr txBox="1"/>
          <p:nvPr/>
        </p:nvSpPr>
        <p:spPr>
          <a:xfrm>
            <a:off x="8148119" y="1213164"/>
            <a:ext cx="3694023" cy="923330"/>
          </a:xfrm>
          <a:prstGeom prst="rect">
            <a:avLst/>
          </a:prstGeom>
          <a:noFill/>
        </p:spPr>
        <p:txBody>
          <a:bodyPr wrap="square" rtlCol="0">
            <a:spAutoFit/>
          </a:bodyPr>
          <a:lstStyle/>
          <a:p>
            <a:r>
              <a:rPr lang="en-GB" dirty="0" smtClean="0"/>
              <a:t>Highly publicity for trial</a:t>
            </a:r>
          </a:p>
          <a:p>
            <a:r>
              <a:rPr lang="en-GB" dirty="0" smtClean="0"/>
              <a:t>NAACP…”Mississippi murdering</a:t>
            </a:r>
          </a:p>
          <a:p>
            <a:r>
              <a:rPr lang="en-GB" dirty="0" smtClean="0"/>
              <a:t>Children…</a:t>
            </a:r>
            <a:endParaRPr lang="en-GB" dirty="0"/>
          </a:p>
        </p:txBody>
      </p:sp>
      <p:sp>
        <p:nvSpPr>
          <p:cNvPr id="8" name="TextBox 7"/>
          <p:cNvSpPr txBox="1"/>
          <p:nvPr/>
        </p:nvSpPr>
        <p:spPr>
          <a:xfrm>
            <a:off x="8048532" y="2516864"/>
            <a:ext cx="4068743" cy="1200329"/>
          </a:xfrm>
          <a:prstGeom prst="rect">
            <a:avLst/>
          </a:prstGeom>
          <a:noFill/>
        </p:spPr>
        <p:txBody>
          <a:bodyPr wrap="none" rtlCol="0">
            <a:spAutoFit/>
          </a:bodyPr>
          <a:lstStyle/>
          <a:p>
            <a:r>
              <a:rPr lang="en-GB" dirty="0" smtClean="0"/>
              <a:t>Eisenhower demands justice</a:t>
            </a:r>
          </a:p>
          <a:p>
            <a:r>
              <a:rPr lang="en-GB" dirty="0" smtClean="0"/>
              <a:t>…Mississippi defiant…</a:t>
            </a:r>
          </a:p>
          <a:p>
            <a:r>
              <a:rPr lang="en-GB" dirty="0" smtClean="0"/>
              <a:t>…global media present</a:t>
            </a:r>
          </a:p>
          <a:p>
            <a:r>
              <a:rPr lang="en-GB" dirty="0" smtClean="0"/>
              <a:t>…All white jury (no blacks allowed)</a:t>
            </a:r>
            <a:endParaRPr lang="en-GB" dirty="0"/>
          </a:p>
        </p:txBody>
      </p:sp>
      <p:sp>
        <p:nvSpPr>
          <p:cNvPr id="9" name="TextBox 8"/>
          <p:cNvSpPr txBox="1"/>
          <p:nvPr/>
        </p:nvSpPr>
        <p:spPr>
          <a:xfrm>
            <a:off x="8247707" y="4083113"/>
            <a:ext cx="3297698" cy="1477328"/>
          </a:xfrm>
          <a:prstGeom prst="rect">
            <a:avLst/>
          </a:prstGeom>
          <a:noFill/>
        </p:spPr>
        <p:txBody>
          <a:bodyPr wrap="none" rtlCol="0">
            <a:spAutoFit/>
          </a:bodyPr>
          <a:lstStyle/>
          <a:p>
            <a:r>
              <a:rPr lang="en-GB" dirty="0" smtClean="0"/>
              <a:t>Defendants acquitted</a:t>
            </a:r>
          </a:p>
          <a:p>
            <a:r>
              <a:rPr lang="en-GB" dirty="0" smtClean="0"/>
              <a:t>..jury wait one hour </a:t>
            </a:r>
          </a:p>
          <a:p>
            <a:r>
              <a:rPr lang="en-GB" dirty="0" smtClean="0"/>
              <a:t>...sell story to Life magazine</a:t>
            </a:r>
          </a:p>
          <a:p>
            <a:r>
              <a:rPr lang="en-GB" dirty="0" smtClean="0"/>
              <a:t>…”hell yes..we did it ..teach</a:t>
            </a:r>
          </a:p>
          <a:p>
            <a:r>
              <a:rPr lang="en-GB" dirty="0" smtClean="0"/>
              <a:t>A lesson on manners</a:t>
            </a:r>
            <a:endParaRPr lang="en-GB" dirty="0"/>
          </a:p>
        </p:txBody>
      </p:sp>
      <p:sp>
        <p:nvSpPr>
          <p:cNvPr id="10" name="TextBox 9"/>
          <p:cNvSpPr txBox="1"/>
          <p:nvPr/>
        </p:nvSpPr>
        <p:spPr>
          <a:xfrm>
            <a:off x="8437830" y="6120143"/>
            <a:ext cx="3664786" cy="646331"/>
          </a:xfrm>
          <a:prstGeom prst="rect">
            <a:avLst/>
          </a:prstGeom>
          <a:noFill/>
        </p:spPr>
        <p:txBody>
          <a:bodyPr wrap="none" rtlCol="0">
            <a:spAutoFit/>
          </a:bodyPr>
          <a:lstStyle/>
          <a:p>
            <a:r>
              <a:rPr lang="en-GB" dirty="0" smtClean="0"/>
              <a:t>Triggers resistance across South</a:t>
            </a:r>
          </a:p>
          <a:p>
            <a:r>
              <a:rPr lang="en-GB" dirty="0" smtClean="0"/>
              <a:t>…Rosa Parks..bus passenger</a:t>
            </a:r>
            <a:endParaRPr lang="en-GB" dirty="0"/>
          </a:p>
        </p:txBody>
      </p:sp>
    </p:spTree>
    <p:extLst>
      <p:ext uri="{BB962C8B-B14F-4D97-AF65-F5344CB8AC3E}">
        <p14:creationId xmlns:p14="http://schemas.microsoft.com/office/powerpoint/2010/main" val="320331602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30193" y="294655"/>
            <a:ext cx="9989219" cy="1280890"/>
          </a:xfrm>
        </p:spPr>
        <p:txBody>
          <a:bodyPr/>
          <a:lstStyle/>
          <a:p>
            <a:r>
              <a:rPr lang="en-GB" dirty="0" smtClean="0"/>
              <a:t>Montgomery Bus Strike 1955</a:t>
            </a:r>
            <a:endParaRPr lang="en-GB" dirty="0"/>
          </a:p>
        </p:txBody>
      </p:sp>
      <p:pic>
        <p:nvPicPr>
          <p:cNvPr id="4" name="Picture 3"/>
          <p:cNvPicPr>
            <a:picLocks noChangeAspect="1"/>
          </p:cNvPicPr>
          <p:nvPr/>
        </p:nvPicPr>
        <p:blipFill>
          <a:blip r:embed="rId2"/>
          <a:stretch>
            <a:fillRect/>
          </a:stretch>
        </p:blipFill>
        <p:spPr>
          <a:xfrm>
            <a:off x="173736" y="1629624"/>
            <a:ext cx="7585084" cy="5228376"/>
          </a:xfrm>
          <a:prstGeom prst="rect">
            <a:avLst/>
          </a:prstGeom>
        </p:spPr>
      </p:pic>
      <p:sp>
        <p:nvSpPr>
          <p:cNvPr id="5" name="TextBox 4"/>
          <p:cNvSpPr txBox="1"/>
          <p:nvPr/>
        </p:nvSpPr>
        <p:spPr>
          <a:xfrm>
            <a:off x="7894622" y="1077362"/>
            <a:ext cx="3325939" cy="1477328"/>
          </a:xfrm>
          <a:prstGeom prst="rect">
            <a:avLst/>
          </a:prstGeom>
          <a:noFill/>
        </p:spPr>
        <p:txBody>
          <a:bodyPr wrap="square" rtlCol="0">
            <a:spAutoFit/>
          </a:bodyPr>
          <a:lstStyle/>
          <a:p>
            <a:r>
              <a:rPr lang="en-GB" dirty="0" smtClean="0"/>
              <a:t>Bus service segregated</a:t>
            </a:r>
          </a:p>
          <a:p>
            <a:r>
              <a:rPr lang="en-GB" dirty="0" smtClean="0"/>
              <a:t>Aurial Gayle harassed by</a:t>
            </a:r>
          </a:p>
          <a:p>
            <a:r>
              <a:rPr lang="en-GB" dirty="0" smtClean="0"/>
              <a:t>Conductor…sues Mayor</a:t>
            </a:r>
          </a:p>
          <a:p>
            <a:r>
              <a:rPr lang="en-GB" dirty="0" smtClean="0"/>
              <a:t>Browder</a:t>
            </a:r>
          </a:p>
          <a:p>
            <a:endParaRPr lang="en-GB" dirty="0"/>
          </a:p>
        </p:txBody>
      </p:sp>
      <p:sp>
        <p:nvSpPr>
          <p:cNvPr id="6" name="TextBox 5"/>
          <p:cNvSpPr txBox="1"/>
          <p:nvPr/>
        </p:nvSpPr>
        <p:spPr>
          <a:xfrm>
            <a:off x="7939889" y="2678704"/>
            <a:ext cx="4252111" cy="923330"/>
          </a:xfrm>
          <a:prstGeom prst="rect">
            <a:avLst/>
          </a:prstGeom>
          <a:noFill/>
        </p:spPr>
        <p:txBody>
          <a:bodyPr wrap="square" rtlCol="0">
            <a:spAutoFit/>
          </a:bodyPr>
          <a:lstStyle/>
          <a:p>
            <a:r>
              <a:rPr lang="en-GB" dirty="0" smtClean="0"/>
              <a:t>Rosa Parks ….refuses to move …arrested &amp; fined</a:t>
            </a:r>
          </a:p>
          <a:p>
            <a:endParaRPr lang="en-GB" dirty="0"/>
          </a:p>
        </p:txBody>
      </p:sp>
      <p:sp>
        <p:nvSpPr>
          <p:cNvPr id="7" name="TextBox 6"/>
          <p:cNvSpPr txBox="1"/>
          <p:nvPr/>
        </p:nvSpPr>
        <p:spPr>
          <a:xfrm>
            <a:off x="7993248" y="3728746"/>
            <a:ext cx="3829617" cy="1200329"/>
          </a:xfrm>
          <a:prstGeom prst="rect">
            <a:avLst/>
          </a:prstGeom>
          <a:noFill/>
        </p:spPr>
        <p:txBody>
          <a:bodyPr wrap="square" rtlCol="0">
            <a:spAutoFit/>
          </a:bodyPr>
          <a:lstStyle/>
          <a:p>
            <a:r>
              <a:rPr lang="en-GB" dirty="0" smtClean="0"/>
              <a:t>NAACP organise boycott with local church…pastor Martin Luther King</a:t>
            </a:r>
          </a:p>
          <a:p>
            <a:r>
              <a:rPr lang="en-GB" dirty="0" smtClean="0"/>
              <a:t>….appeal to Supreme Court </a:t>
            </a:r>
            <a:endParaRPr lang="en-GB" dirty="0"/>
          </a:p>
        </p:txBody>
      </p:sp>
      <p:sp>
        <p:nvSpPr>
          <p:cNvPr id="8" name="TextBox 7"/>
          <p:cNvSpPr txBox="1"/>
          <p:nvPr/>
        </p:nvSpPr>
        <p:spPr>
          <a:xfrm>
            <a:off x="8087629" y="5341624"/>
            <a:ext cx="3993780" cy="1477328"/>
          </a:xfrm>
          <a:prstGeom prst="rect">
            <a:avLst/>
          </a:prstGeom>
          <a:noFill/>
        </p:spPr>
        <p:txBody>
          <a:bodyPr wrap="square" rtlCol="0">
            <a:spAutoFit/>
          </a:bodyPr>
          <a:lstStyle/>
          <a:p>
            <a:r>
              <a:rPr lang="en-GB" dirty="0" smtClean="0"/>
              <a:t>Browder vs Gayle. </a:t>
            </a:r>
          </a:p>
          <a:p>
            <a:r>
              <a:rPr lang="en-GB" dirty="0" smtClean="0"/>
              <a:t>……Segregation Illegal</a:t>
            </a:r>
          </a:p>
          <a:p>
            <a:r>
              <a:rPr lang="en-GB" dirty="0" smtClean="0"/>
              <a:t>   ….enforce at state/local level</a:t>
            </a:r>
          </a:p>
          <a:p>
            <a:r>
              <a:rPr lang="en-GB" dirty="0" smtClean="0"/>
              <a:t>…..fight for equality continues into </a:t>
            </a:r>
          </a:p>
          <a:p>
            <a:r>
              <a:rPr lang="en-GB" smtClean="0"/>
              <a:t>      1960’s</a:t>
            </a:r>
            <a:endParaRPr lang="en-GB" dirty="0"/>
          </a:p>
        </p:txBody>
      </p:sp>
      <p:sp>
        <p:nvSpPr>
          <p:cNvPr id="9" name="TextBox 8"/>
          <p:cNvSpPr txBox="1"/>
          <p:nvPr/>
        </p:nvSpPr>
        <p:spPr>
          <a:xfrm>
            <a:off x="3096286" y="1113576"/>
            <a:ext cx="3469219" cy="369332"/>
          </a:xfrm>
          <a:prstGeom prst="rect">
            <a:avLst/>
          </a:prstGeom>
          <a:noFill/>
        </p:spPr>
        <p:txBody>
          <a:bodyPr wrap="none" rtlCol="0">
            <a:spAutoFit/>
          </a:bodyPr>
          <a:lstStyle/>
          <a:p>
            <a:r>
              <a:rPr lang="en-GB" dirty="0" smtClean="0"/>
              <a:t>Rosa Park….back on the bus</a:t>
            </a:r>
            <a:endParaRPr lang="en-GB" dirty="0"/>
          </a:p>
        </p:txBody>
      </p:sp>
    </p:spTree>
    <p:extLst>
      <p:ext uri="{BB962C8B-B14F-4D97-AF65-F5344CB8AC3E}">
        <p14:creationId xmlns:p14="http://schemas.microsoft.com/office/powerpoint/2010/main" val="105123833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20909" y="361560"/>
            <a:ext cx="8911687" cy="1280890"/>
          </a:xfrm>
        </p:spPr>
        <p:txBody>
          <a:bodyPr/>
          <a:lstStyle/>
          <a:p>
            <a:pPr algn="ctr"/>
            <a:r>
              <a:rPr lang="en-GB" dirty="0" smtClean="0"/>
              <a:t>Civil Rights Act 1957</a:t>
            </a:r>
            <a:endParaRPr lang="en-GB" dirty="0"/>
          </a:p>
        </p:txBody>
      </p:sp>
      <p:sp>
        <p:nvSpPr>
          <p:cNvPr id="3" name="Content Placeholder 2"/>
          <p:cNvSpPr>
            <a:spLocks noGrp="1"/>
          </p:cNvSpPr>
          <p:nvPr>
            <p:ph idx="1"/>
          </p:nvPr>
        </p:nvSpPr>
        <p:spPr>
          <a:xfrm>
            <a:off x="1602385" y="1213165"/>
            <a:ext cx="10444760" cy="5278169"/>
          </a:xfrm>
        </p:spPr>
        <p:txBody>
          <a:bodyPr>
            <a:normAutofit/>
          </a:bodyPr>
          <a:lstStyle/>
          <a:p>
            <a:r>
              <a:rPr lang="en-GB" sz="2000" dirty="0" smtClean="0">
                <a:latin typeface="Arial" panose="020B0604020202020204" pitchFamily="34" charset="0"/>
                <a:cs typeface="Arial" panose="020B0604020202020204" pitchFamily="34" charset="0"/>
              </a:rPr>
              <a:t>Pushed by Eisenhower due to Little Rock Resistance</a:t>
            </a:r>
          </a:p>
          <a:p>
            <a:pPr lvl="1"/>
            <a:r>
              <a:rPr lang="en-GB" sz="2000" dirty="0" smtClean="0">
                <a:latin typeface="Arial" panose="020B0604020202020204" pitchFamily="34" charset="0"/>
                <a:cs typeface="Arial" panose="020B0604020202020204" pitchFamily="34" charset="0"/>
              </a:rPr>
              <a:t> Intent to abolish voting suppression by Lyndon Johnson majority leader</a:t>
            </a:r>
          </a:p>
          <a:p>
            <a:endParaRPr lang="en-GB" sz="2000" dirty="0">
              <a:latin typeface="Arial" panose="020B0604020202020204" pitchFamily="34" charset="0"/>
              <a:cs typeface="Arial" panose="020B0604020202020204" pitchFamily="34" charset="0"/>
            </a:endParaRPr>
          </a:p>
          <a:p>
            <a:r>
              <a:rPr lang="en-GB" sz="2000" dirty="0" smtClean="0">
                <a:latin typeface="Arial" panose="020B0604020202020204" pitchFamily="34" charset="0"/>
                <a:cs typeface="Arial" panose="020B0604020202020204" pitchFamily="34" charset="0"/>
              </a:rPr>
              <a:t>Jury Right Amendment…..breaches of law to be subject to “all white jury”</a:t>
            </a:r>
          </a:p>
          <a:p>
            <a:pPr lvl="1"/>
            <a:r>
              <a:rPr lang="en-GB" sz="2000" dirty="0">
                <a:latin typeface="Arial" panose="020B0604020202020204" pitchFamily="34" charset="0"/>
                <a:cs typeface="Arial" panose="020B0604020202020204" pitchFamily="34" charset="0"/>
              </a:rPr>
              <a:t>World’s longest filibuster 24 hours reading of statute book</a:t>
            </a:r>
          </a:p>
          <a:p>
            <a:pPr lvl="1"/>
            <a:r>
              <a:rPr lang="en-GB" sz="2000" dirty="0" smtClean="0">
                <a:latin typeface="Arial" panose="020B0604020202020204" pitchFamily="34" charset="0"/>
                <a:cs typeface="Arial" panose="020B0604020202020204" pitchFamily="34" charset="0"/>
              </a:rPr>
              <a:t>Law passed but ineffective…but </a:t>
            </a:r>
            <a:r>
              <a:rPr lang="en-GB" sz="2000" dirty="0">
                <a:latin typeface="Arial" panose="020B0604020202020204" pitchFamily="34" charset="0"/>
                <a:cs typeface="Arial" panose="020B0604020202020204" pitchFamily="34" charset="0"/>
              </a:rPr>
              <a:t>first attempt to change south since </a:t>
            </a:r>
            <a:r>
              <a:rPr lang="en-GB" sz="2000" dirty="0" smtClean="0">
                <a:latin typeface="Arial" panose="020B0604020202020204" pitchFamily="34" charset="0"/>
                <a:cs typeface="Arial" panose="020B0604020202020204" pitchFamily="34" charset="0"/>
              </a:rPr>
              <a:t>Reconstruction</a:t>
            </a:r>
          </a:p>
          <a:p>
            <a:pPr lvl="1"/>
            <a:endParaRPr lang="en-GB" sz="2000" dirty="0" smtClean="0">
              <a:latin typeface="Arial" panose="020B0604020202020204" pitchFamily="34" charset="0"/>
              <a:cs typeface="Arial" panose="020B0604020202020204" pitchFamily="34" charset="0"/>
            </a:endParaRPr>
          </a:p>
          <a:p>
            <a:r>
              <a:rPr lang="en-GB" sz="2000" dirty="0" smtClean="0">
                <a:latin typeface="Arial" panose="020B0604020202020204" pitchFamily="34" charset="0"/>
                <a:cs typeface="Arial" panose="020B0604020202020204" pitchFamily="34" charset="0"/>
              </a:rPr>
              <a:t>Political realignment</a:t>
            </a:r>
          </a:p>
          <a:p>
            <a:pPr lvl="1"/>
            <a:r>
              <a:rPr lang="en-GB" sz="2000" dirty="0" smtClean="0">
                <a:latin typeface="Arial" panose="020B0604020202020204" pitchFamily="34" charset="0"/>
                <a:cs typeface="Arial" panose="020B0604020202020204" pitchFamily="34" charset="0"/>
              </a:rPr>
              <a:t>Northern blacks/ Southern Whites incompatible</a:t>
            </a:r>
          </a:p>
          <a:p>
            <a:pPr lvl="1"/>
            <a:r>
              <a:rPr lang="en-GB" sz="2000" dirty="0" smtClean="0">
                <a:latin typeface="Arial" panose="020B0604020202020204" pitchFamily="34" charset="0"/>
                <a:cs typeface="Arial" panose="020B0604020202020204" pitchFamily="34" charset="0"/>
              </a:rPr>
              <a:t>John F Kennedy/ Lyndon Johnson rise to prominence</a:t>
            </a:r>
          </a:p>
          <a:p>
            <a:pPr lvl="1"/>
            <a:r>
              <a:rPr lang="en-GB" sz="2000" dirty="0" smtClean="0">
                <a:latin typeface="Arial" panose="020B0604020202020204" pitchFamily="34" charset="0"/>
                <a:cs typeface="Arial" panose="020B0604020202020204" pitchFamily="34" charset="0"/>
              </a:rPr>
              <a:t>Republicans align business/ Southern whites</a:t>
            </a:r>
          </a:p>
          <a:p>
            <a:endParaRPr lang="en-GB" dirty="0"/>
          </a:p>
          <a:p>
            <a:endParaRPr lang="en-GB" dirty="0" smtClean="0"/>
          </a:p>
          <a:p>
            <a:pPr marL="0" indent="0">
              <a:buNone/>
            </a:pPr>
            <a:endParaRPr lang="en-GB" dirty="0" smtClean="0"/>
          </a:p>
        </p:txBody>
      </p:sp>
      <p:sp>
        <p:nvSpPr>
          <p:cNvPr id="4" name="TextBox 3"/>
          <p:cNvSpPr txBox="1"/>
          <p:nvPr/>
        </p:nvSpPr>
        <p:spPr>
          <a:xfrm>
            <a:off x="3195874" y="6391746"/>
            <a:ext cx="4530407" cy="369332"/>
          </a:xfrm>
          <a:prstGeom prst="rect">
            <a:avLst/>
          </a:prstGeom>
          <a:noFill/>
        </p:spPr>
        <p:txBody>
          <a:bodyPr wrap="none" rtlCol="0">
            <a:spAutoFit/>
          </a:bodyPr>
          <a:lstStyle/>
          <a:p>
            <a:r>
              <a:rPr lang="en-GB" dirty="0" smtClean="0"/>
              <a:t>Real change will not happen till 1960’s </a:t>
            </a:r>
            <a:endParaRPr lang="en-GB" dirty="0"/>
          </a:p>
        </p:txBody>
      </p:sp>
    </p:spTree>
    <p:extLst>
      <p:ext uri="{BB962C8B-B14F-4D97-AF65-F5344CB8AC3E}">
        <p14:creationId xmlns:p14="http://schemas.microsoft.com/office/powerpoint/2010/main" val="257757587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USA late 1950’s</a:t>
            </a:r>
            <a:endParaRPr lang="en-GB" dirty="0"/>
          </a:p>
        </p:txBody>
      </p:sp>
      <p:sp>
        <p:nvSpPr>
          <p:cNvPr id="3" name="Content Placeholder 2"/>
          <p:cNvSpPr>
            <a:spLocks noGrp="1"/>
          </p:cNvSpPr>
          <p:nvPr>
            <p:ph idx="1"/>
          </p:nvPr>
        </p:nvSpPr>
        <p:spPr>
          <a:xfrm>
            <a:off x="561315" y="1865014"/>
            <a:ext cx="10726013" cy="3766241"/>
          </a:xfrm>
        </p:spPr>
        <p:txBody>
          <a:bodyPr>
            <a:normAutofit/>
          </a:bodyPr>
          <a:lstStyle/>
          <a:p>
            <a:r>
              <a:rPr lang="en-GB" dirty="0" smtClean="0"/>
              <a:t>USA Increasingly unsettled….Institutions under quest</a:t>
            </a:r>
          </a:p>
          <a:p>
            <a:endParaRPr lang="en-GB" dirty="0"/>
          </a:p>
          <a:p>
            <a:endParaRPr lang="en-GB" dirty="0" smtClean="0"/>
          </a:p>
          <a:p>
            <a:r>
              <a:rPr lang="en-GB" dirty="0" smtClean="0"/>
              <a:t>Civil Rights Issues percolating….disrupting established ways getting challenged</a:t>
            </a:r>
          </a:p>
          <a:p>
            <a:endParaRPr lang="en-GB" dirty="0"/>
          </a:p>
          <a:p>
            <a:endParaRPr lang="en-GB" dirty="0" smtClean="0"/>
          </a:p>
          <a:p>
            <a:r>
              <a:rPr lang="en-GB" dirty="0" smtClean="0"/>
              <a:t>Ongoing Cold War issues….but seemingly far away and no threat since USA all powerful</a:t>
            </a:r>
          </a:p>
          <a:p>
            <a:endParaRPr lang="en-GB" dirty="0"/>
          </a:p>
          <a:p>
            <a:endParaRPr lang="en-GB" dirty="0" smtClean="0"/>
          </a:p>
          <a:p>
            <a:endParaRPr lang="en-GB" dirty="0" smtClean="0"/>
          </a:p>
          <a:p>
            <a:endParaRPr lang="en-GB" dirty="0" smtClean="0"/>
          </a:p>
          <a:p>
            <a:endParaRPr lang="en-GB" dirty="0"/>
          </a:p>
        </p:txBody>
      </p:sp>
      <p:sp>
        <p:nvSpPr>
          <p:cNvPr id="4" name="TextBox 3"/>
          <p:cNvSpPr txBox="1"/>
          <p:nvPr/>
        </p:nvSpPr>
        <p:spPr>
          <a:xfrm>
            <a:off x="3485584" y="5839485"/>
            <a:ext cx="4905510" cy="369332"/>
          </a:xfrm>
          <a:prstGeom prst="rect">
            <a:avLst/>
          </a:prstGeom>
          <a:noFill/>
        </p:spPr>
        <p:txBody>
          <a:bodyPr wrap="none" rtlCol="0">
            <a:spAutoFit/>
          </a:bodyPr>
          <a:lstStyle/>
          <a:p>
            <a:r>
              <a:rPr lang="en-GB" dirty="0" smtClean="0"/>
              <a:t>Then something new, strange, threatening</a:t>
            </a:r>
            <a:endParaRPr lang="en-GB" dirty="0"/>
          </a:p>
        </p:txBody>
      </p:sp>
    </p:spTree>
    <p:extLst>
      <p:ext uri="{BB962C8B-B14F-4D97-AF65-F5344CB8AC3E}">
        <p14:creationId xmlns:p14="http://schemas.microsoft.com/office/powerpoint/2010/main" val="84082735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91689" y="0"/>
            <a:ext cx="8911687" cy="796705"/>
          </a:xfrm>
        </p:spPr>
        <p:txBody>
          <a:bodyPr/>
          <a:lstStyle/>
          <a:p>
            <a:pPr algn="ctr"/>
            <a:r>
              <a:rPr lang="en-GB" dirty="0" smtClean="0"/>
              <a:t>End of McCarthyism</a:t>
            </a:r>
            <a:endParaRPr lang="en-GB" dirty="0"/>
          </a:p>
        </p:txBody>
      </p:sp>
      <p:pic>
        <p:nvPicPr>
          <p:cNvPr id="1026" name="Picture 2" descr="undefin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254" y="1367073"/>
            <a:ext cx="7245119" cy="549092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845236" y="2236206"/>
            <a:ext cx="184731" cy="369332"/>
          </a:xfrm>
          <a:prstGeom prst="rect">
            <a:avLst/>
          </a:prstGeom>
          <a:noFill/>
        </p:spPr>
        <p:txBody>
          <a:bodyPr wrap="none" rtlCol="0">
            <a:spAutoFit/>
          </a:bodyPr>
          <a:lstStyle/>
          <a:p>
            <a:endParaRPr lang="en-GB" dirty="0"/>
          </a:p>
        </p:txBody>
      </p:sp>
      <p:sp>
        <p:nvSpPr>
          <p:cNvPr id="5" name="TextBox 4"/>
          <p:cNvSpPr txBox="1"/>
          <p:nvPr/>
        </p:nvSpPr>
        <p:spPr>
          <a:xfrm>
            <a:off x="2489794" y="768458"/>
            <a:ext cx="4992072" cy="461665"/>
          </a:xfrm>
          <a:prstGeom prst="rect">
            <a:avLst/>
          </a:prstGeom>
          <a:noFill/>
        </p:spPr>
        <p:txBody>
          <a:bodyPr wrap="none" rtlCol="0">
            <a:spAutoFit/>
          </a:bodyPr>
          <a:lstStyle/>
          <a:p>
            <a:r>
              <a:rPr lang="en-GB" sz="2400" dirty="0" smtClean="0">
                <a:latin typeface="Arial" panose="020B0604020202020204" pitchFamily="34" charset="0"/>
                <a:cs typeface="Arial" panose="020B0604020202020204" pitchFamily="34" charset="0"/>
              </a:rPr>
              <a:t>1955…Peak McCarthyism  Poster  </a:t>
            </a:r>
            <a:endParaRPr lang="en-GB" sz="2400" dirty="0">
              <a:latin typeface="Arial" panose="020B0604020202020204" pitchFamily="34" charset="0"/>
              <a:cs typeface="Arial" panose="020B0604020202020204" pitchFamily="34" charset="0"/>
            </a:endParaRPr>
          </a:p>
        </p:txBody>
      </p:sp>
      <p:sp>
        <p:nvSpPr>
          <p:cNvPr id="6" name="TextBox 5"/>
          <p:cNvSpPr txBox="1"/>
          <p:nvPr/>
        </p:nvSpPr>
        <p:spPr>
          <a:xfrm>
            <a:off x="7218676" y="1152568"/>
            <a:ext cx="4277133" cy="2308324"/>
          </a:xfrm>
          <a:prstGeom prst="rect">
            <a:avLst/>
          </a:prstGeom>
          <a:noFill/>
        </p:spPr>
        <p:txBody>
          <a:bodyPr wrap="none" rtlCol="0">
            <a:spAutoFit/>
          </a:bodyPr>
          <a:lstStyle/>
          <a:p>
            <a:r>
              <a:rPr lang="en-GB" sz="2400" dirty="0" smtClean="0">
                <a:latin typeface="Arial" panose="020B0604020202020204" pitchFamily="34" charset="0"/>
                <a:cs typeface="Arial" panose="020B0604020202020204" pitchFamily="34" charset="0"/>
              </a:rPr>
              <a:t>McCarthyism branches out </a:t>
            </a:r>
          </a:p>
          <a:p>
            <a:r>
              <a:rPr lang="en-GB" sz="2400" dirty="0" smtClean="0">
                <a:latin typeface="Arial" panose="020B0604020202020204" pitchFamily="34" charset="0"/>
                <a:cs typeface="Arial" panose="020B0604020202020204" pitchFamily="34" charset="0"/>
              </a:rPr>
              <a:t>To fear of all government</a:t>
            </a:r>
          </a:p>
          <a:p>
            <a:endParaRPr lang="en-GB" sz="2400" dirty="0">
              <a:latin typeface="Arial" panose="020B0604020202020204" pitchFamily="34" charset="0"/>
              <a:cs typeface="Arial" panose="020B0604020202020204" pitchFamily="34" charset="0"/>
            </a:endParaRPr>
          </a:p>
          <a:p>
            <a:r>
              <a:rPr lang="en-GB" sz="2400" dirty="0" smtClean="0">
                <a:latin typeface="Arial" panose="020B0604020202020204" pitchFamily="34" charset="0"/>
                <a:cs typeface="Arial" panose="020B0604020202020204" pitchFamily="34" charset="0"/>
              </a:rPr>
              <a:t>….anti fluoridation</a:t>
            </a:r>
          </a:p>
          <a:p>
            <a:r>
              <a:rPr lang="en-GB" sz="2400" dirty="0" smtClean="0">
                <a:latin typeface="Arial" panose="020B0604020202020204" pitchFamily="34" charset="0"/>
                <a:cs typeface="Arial" panose="020B0604020202020204" pitchFamily="34" charset="0"/>
              </a:rPr>
              <a:t>…and vaccines</a:t>
            </a:r>
          </a:p>
          <a:p>
            <a:r>
              <a:rPr lang="en-GB" sz="2400" dirty="0" smtClean="0">
                <a:latin typeface="Arial" panose="020B0604020202020204" pitchFamily="34" charset="0"/>
                <a:cs typeface="Arial" panose="020B0604020202020204" pitchFamily="34" charset="0"/>
              </a:rPr>
              <a:t>…anti mental health initiatives</a:t>
            </a:r>
            <a:endParaRPr lang="en-GB" sz="2400" dirty="0">
              <a:latin typeface="Arial" panose="020B0604020202020204" pitchFamily="34" charset="0"/>
              <a:cs typeface="Arial" panose="020B0604020202020204" pitchFamily="34" charset="0"/>
            </a:endParaRPr>
          </a:p>
        </p:txBody>
      </p:sp>
      <p:sp>
        <p:nvSpPr>
          <p:cNvPr id="7" name="TextBox 6"/>
          <p:cNvSpPr txBox="1"/>
          <p:nvPr/>
        </p:nvSpPr>
        <p:spPr>
          <a:xfrm>
            <a:off x="7214355" y="3954742"/>
            <a:ext cx="4977645" cy="2677656"/>
          </a:xfrm>
          <a:prstGeom prst="rect">
            <a:avLst/>
          </a:prstGeom>
          <a:noFill/>
        </p:spPr>
        <p:txBody>
          <a:bodyPr wrap="none" rtlCol="0">
            <a:spAutoFit/>
          </a:bodyPr>
          <a:lstStyle>
            <a:defPPr>
              <a:defRPr lang="en-US"/>
            </a:defPPr>
            <a:lvl1pPr>
              <a:defRPr sz="2400">
                <a:latin typeface="Arial" panose="020B0604020202020204" pitchFamily="34" charset="0"/>
                <a:cs typeface="Arial" panose="020B0604020202020204" pitchFamily="34" charset="0"/>
              </a:defRPr>
            </a:lvl1pPr>
          </a:lstStyle>
          <a:p>
            <a:r>
              <a:rPr lang="en-GB" dirty="0"/>
              <a:t>Tyranny of conformism</a:t>
            </a:r>
          </a:p>
          <a:p>
            <a:endParaRPr lang="en-GB" dirty="0"/>
          </a:p>
          <a:p>
            <a:r>
              <a:rPr lang="en-GB" dirty="0"/>
              <a:t>…banning of books by communists</a:t>
            </a:r>
          </a:p>
          <a:p>
            <a:r>
              <a:rPr lang="en-GB" dirty="0" smtClean="0"/>
              <a:t>…</a:t>
            </a:r>
            <a:r>
              <a:rPr lang="en-GB" dirty="0"/>
              <a:t>civil rights…communists</a:t>
            </a:r>
          </a:p>
          <a:p>
            <a:r>
              <a:rPr lang="en-GB" dirty="0"/>
              <a:t>…..socialists…enemies</a:t>
            </a:r>
          </a:p>
          <a:p>
            <a:r>
              <a:rPr lang="en-GB" dirty="0" smtClean="0"/>
              <a:t>…</a:t>
            </a:r>
            <a:r>
              <a:rPr lang="en-GB" dirty="0"/>
              <a:t>Eisenhower…reluctant to </a:t>
            </a:r>
            <a:r>
              <a:rPr lang="en-GB" dirty="0" smtClean="0"/>
              <a:t>resist</a:t>
            </a:r>
          </a:p>
          <a:p>
            <a:r>
              <a:rPr lang="en-GB" dirty="0" smtClean="0"/>
              <a:t>( plus fear of Hoover)</a:t>
            </a:r>
            <a:endParaRPr lang="en-GB" dirty="0"/>
          </a:p>
        </p:txBody>
      </p:sp>
    </p:spTree>
    <p:extLst>
      <p:ext uri="{BB962C8B-B14F-4D97-AF65-F5344CB8AC3E}">
        <p14:creationId xmlns:p14="http://schemas.microsoft.com/office/powerpoint/2010/main" val="1620027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95396" y="126169"/>
            <a:ext cx="8911687" cy="1280890"/>
          </a:xfrm>
        </p:spPr>
        <p:txBody>
          <a:bodyPr/>
          <a:lstStyle/>
          <a:p>
            <a:pPr algn="ctr"/>
            <a:r>
              <a:rPr lang="en-GB" dirty="0" smtClean="0"/>
              <a:t>Sputnik 1957</a:t>
            </a:r>
            <a:endParaRPr lang="en-GB" dirty="0"/>
          </a:p>
        </p:txBody>
      </p:sp>
      <p:pic>
        <p:nvPicPr>
          <p:cNvPr id="4" name="Picture 3"/>
          <p:cNvPicPr>
            <a:picLocks noChangeAspect="1"/>
          </p:cNvPicPr>
          <p:nvPr/>
        </p:nvPicPr>
        <p:blipFill>
          <a:blip r:embed="rId2"/>
          <a:stretch>
            <a:fillRect/>
          </a:stretch>
        </p:blipFill>
        <p:spPr>
          <a:xfrm>
            <a:off x="117695" y="1484769"/>
            <a:ext cx="12258392" cy="5373232"/>
          </a:xfrm>
          <a:prstGeom prst="rect">
            <a:avLst/>
          </a:prstGeom>
        </p:spPr>
      </p:pic>
    </p:spTree>
    <p:extLst>
      <p:ext uri="{BB962C8B-B14F-4D97-AF65-F5344CB8AC3E}">
        <p14:creationId xmlns:p14="http://schemas.microsoft.com/office/powerpoint/2010/main" val="75361377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9392" y="2715460"/>
            <a:ext cx="11258877" cy="3413735"/>
          </a:xfrm>
        </p:spPr>
        <p:txBody>
          <a:bodyPr>
            <a:normAutofit/>
          </a:bodyPr>
          <a:lstStyle/>
          <a:p>
            <a:r>
              <a:rPr lang="en-GB" dirty="0" smtClean="0"/>
              <a:t>The Cold War suddenly a threat to everyday life</a:t>
            </a:r>
            <a:br>
              <a:rPr lang="en-GB" dirty="0" smtClean="0"/>
            </a:br>
            <a:r>
              <a:rPr lang="en-GB" dirty="0"/>
              <a:t/>
            </a:r>
            <a:br>
              <a:rPr lang="en-GB" dirty="0"/>
            </a:br>
            <a:r>
              <a:rPr lang="en-GB" dirty="0" smtClean="0"/>
              <a:t>….to dominate US life and politics</a:t>
            </a:r>
            <a:br>
              <a:rPr lang="en-GB" dirty="0" smtClean="0"/>
            </a:br>
            <a:r>
              <a:rPr lang="en-GB" dirty="0" smtClean="0"/>
              <a:t>….subject of Talk 35</a:t>
            </a:r>
            <a:endParaRPr lang="en-GB" dirty="0"/>
          </a:p>
        </p:txBody>
      </p:sp>
    </p:spTree>
    <p:extLst>
      <p:ext uri="{BB962C8B-B14F-4D97-AF65-F5344CB8AC3E}">
        <p14:creationId xmlns:p14="http://schemas.microsoft.com/office/powerpoint/2010/main" val="202117583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0281" y="153329"/>
            <a:ext cx="9811613" cy="1280890"/>
          </a:xfrm>
        </p:spPr>
        <p:txBody>
          <a:bodyPr/>
          <a:lstStyle/>
          <a:p>
            <a:r>
              <a:rPr lang="en-GB" dirty="0" smtClean="0"/>
              <a:t>Army/ Navy McCarthy Hearings 1954/1955</a:t>
            </a:r>
            <a:endParaRPr lang="en-GB" dirty="0"/>
          </a:p>
        </p:txBody>
      </p:sp>
      <p:pic>
        <p:nvPicPr>
          <p:cNvPr id="4" name="Picture 3"/>
          <p:cNvPicPr>
            <a:picLocks noChangeAspect="1"/>
          </p:cNvPicPr>
          <p:nvPr/>
        </p:nvPicPr>
        <p:blipFill>
          <a:blip r:embed="rId2"/>
          <a:stretch>
            <a:fillRect/>
          </a:stretch>
        </p:blipFill>
        <p:spPr>
          <a:xfrm>
            <a:off x="102937" y="1392382"/>
            <a:ext cx="6460826" cy="5539272"/>
          </a:xfrm>
          <a:prstGeom prst="rect">
            <a:avLst/>
          </a:prstGeom>
        </p:spPr>
      </p:pic>
      <p:sp>
        <p:nvSpPr>
          <p:cNvPr id="5" name="TextBox 4"/>
          <p:cNvSpPr txBox="1"/>
          <p:nvPr/>
        </p:nvSpPr>
        <p:spPr>
          <a:xfrm>
            <a:off x="6546273" y="847948"/>
            <a:ext cx="6436008" cy="1569660"/>
          </a:xfrm>
          <a:prstGeom prst="rect">
            <a:avLst/>
          </a:prstGeom>
          <a:noFill/>
        </p:spPr>
        <p:txBody>
          <a:bodyPr wrap="square" rtlCol="0">
            <a:spAutoFit/>
          </a:bodyPr>
          <a:lstStyle/>
          <a:p>
            <a:r>
              <a:rPr lang="en-GB" sz="2400" dirty="0" smtClean="0">
                <a:latin typeface="Arial" panose="020B0604020202020204" pitchFamily="34" charset="0"/>
                <a:cs typeface="Arial" panose="020B0604020202020204" pitchFamily="34" charset="0"/>
              </a:rPr>
              <a:t>McCarthy and Cohn attack Army/Navy</a:t>
            </a:r>
          </a:p>
          <a:p>
            <a:r>
              <a:rPr lang="en-GB" sz="2400" dirty="0" smtClean="0">
                <a:latin typeface="Arial" panose="020B0604020202020204" pitchFamily="34" charset="0"/>
                <a:cs typeface="Arial" panose="020B0604020202020204" pitchFamily="34" charset="0"/>
              </a:rPr>
              <a:t>…list of 205 subversives </a:t>
            </a:r>
          </a:p>
          <a:p>
            <a:r>
              <a:rPr lang="en-GB" sz="2400" dirty="0" smtClean="0">
                <a:latin typeface="Arial" panose="020B0604020202020204" pitchFamily="34" charset="0"/>
                <a:cs typeface="Arial" panose="020B0604020202020204" pitchFamily="34" charset="0"/>
              </a:rPr>
              <a:t>…challenged to produce evidence “before</a:t>
            </a:r>
          </a:p>
          <a:p>
            <a:r>
              <a:rPr lang="en-GB" sz="2400" dirty="0" smtClean="0">
                <a:latin typeface="Arial" panose="020B0604020202020204" pitchFamily="34" charset="0"/>
                <a:cs typeface="Arial" panose="020B0604020202020204" pitchFamily="34" charset="0"/>
              </a:rPr>
              <a:t>Sun goes down”…unable to do so</a:t>
            </a:r>
          </a:p>
        </p:txBody>
      </p:sp>
      <p:sp>
        <p:nvSpPr>
          <p:cNvPr id="6" name="TextBox 5"/>
          <p:cNvSpPr txBox="1"/>
          <p:nvPr/>
        </p:nvSpPr>
        <p:spPr>
          <a:xfrm>
            <a:off x="6610460" y="2657037"/>
            <a:ext cx="5581540" cy="830997"/>
          </a:xfrm>
          <a:prstGeom prst="rect">
            <a:avLst/>
          </a:prstGeom>
          <a:noFill/>
        </p:spPr>
        <p:txBody>
          <a:bodyPr wrap="square" rtlCol="0">
            <a:spAutoFit/>
          </a:bodyPr>
          <a:lstStyle/>
          <a:p>
            <a:r>
              <a:rPr lang="en-GB" sz="2400" dirty="0" smtClean="0">
                <a:latin typeface="Arial" panose="020B0604020202020204" pitchFamily="34" charset="0"/>
                <a:cs typeface="Arial" panose="020B0604020202020204" pitchFamily="34" charset="0"/>
              </a:rPr>
              <a:t>Televised,,,36 hours watched by 80 m </a:t>
            </a:r>
          </a:p>
          <a:p>
            <a:endParaRPr lang="en-GB" sz="2400" dirty="0">
              <a:latin typeface="Arial" panose="020B0604020202020204" pitchFamily="34" charset="0"/>
              <a:cs typeface="Arial" panose="020B0604020202020204" pitchFamily="34" charset="0"/>
            </a:endParaRPr>
          </a:p>
        </p:txBody>
      </p:sp>
      <p:sp>
        <p:nvSpPr>
          <p:cNvPr id="7" name="TextBox 6"/>
          <p:cNvSpPr txBox="1"/>
          <p:nvPr/>
        </p:nvSpPr>
        <p:spPr>
          <a:xfrm>
            <a:off x="6649728" y="3346843"/>
            <a:ext cx="5676554" cy="1200329"/>
          </a:xfrm>
          <a:prstGeom prst="rect">
            <a:avLst/>
          </a:prstGeom>
          <a:noFill/>
        </p:spPr>
        <p:txBody>
          <a:bodyPr wrap="none" rtlCol="0">
            <a:spAutoFit/>
          </a:bodyPr>
          <a:lstStyle/>
          <a:p>
            <a:r>
              <a:rPr lang="en-GB" sz="2400" dirty="0">
                <a:latin typeface="Arial" panose="020B0604020202020204" pitchFamily="34" charset="0"/>
                <a:cs typeface="Arial" panose="020B0604020202020204" pitchFamily="34" charset="0"/>
              </a:rPr>
              <a:t>Mistake…McCarthy claims army rejects </a:t>
            </a:r>
          </a:p>
          <a:p>
            <a:r>
              <a:rPr lang="en-GB" sz="2400" dirty="0">
                <a:latin typeface="Arial" panose="020B0604020202020204" pitchFamily="34" charset="0"/>
                <a:cs typeface="Arial" panose="020B0604020202020204" pitchFamily="34" charset="0"/>
              </a:rPr>
              <a:t>Promotion Of one of Cohn’s ‘friends</a:t>
            </a:r>
          </a:p>
          <a:p>
            <a:endParaRPr lang="en-GB" sz="2400" dirty="0">
              <a:latin typeface="Arial" panose="020B0604020202020204" pitchFamily="34" charset="0"/>
              <a:cs typeface="Arial" panose="020B0604020202020204" pitchFamily="34" charset="0"/>
            </a:endParaRPr>
          </a:p>
        </p:txBody>
      </p:sp>
      <p:sp>
        <p:nvSpPr>
          <p:cNvPr id="8" name="TextBox 7"/>
          <p:cNvSpPr txBox="1"/>
          <p:nvPr/>
        </p:nvSpPr>
        <p:spPr>
          <a:xfrm>
            <a:off x="6618465" y="4268363"/>
            <a:ext cx="5678157" cy="830997"/>
          </a:xfrm>
          <a:prstGeom prst="rect">
            <a:avLst/>
          </a:prstGeom>
          <a:noFill/>
        </p:spPr>
        <p:txBody>
          <a:bodyPr wrap="none" rtlCol="0">
            <a:spAutoFit/>
          </a:bodyPr>
          <a:lstStyle/>
          <a:p>
            <a:r>
              <a:rPr lang="en-GB" sz="2400" dirty="0">
                <a:latin typeface="Arial" panose="020B0604020202020204" pitchFamily="34" charset="0"/>
                <a:cs typeface="Arial" panose="020B0604020202020204" pitchFamily="34" charset="0"/>
              </a:rPr>
              <a:t>Army proves forged letters, photographs</a:t>
            </a:r>
          </a:p>
          <a:p>
            <a:endParaRPr lang="en-GB" sz="2400" dirty="0">
              <a:latin typeface="Arial" panose="020B0604020202020204" pitchFamily="34" charset="0"/>
              <a:cs typeface="Arial" panose="020B0604020202020204" pitchFamily="34" charset="0"/>
            </a:endParaRPr>
          </a:p>
        </p:txBody>
      </p:sp>
      <p:sp>
        <p:nvSpPr>
          <p:cNvPr id="9" name="TextBox 8"/>
          <p:cNvSpPr txBox="1"/>
          <p:nvPr/>
        </p:nvSpPr>
        <p:spPr>
          <a:xfrm>
            <a:off x="6698034" y="4735662"/>
            <a:ext cx="5816016" cy="1477328"/>
          </a:xfrm>
          <a:prstGeom prst="rect">
            <a:avLst/>
          </a:prstGeom>
          <a:noFill/>
        </p:spPr>
        <p:txBody>
          <a:bodyPr wrap="none" rtlCol="0">
            <a:spAutoFit/>
          </a:bodyPr>
          <a:lstStyle/>
          <a:p>
            <a:r>
              <a:rPr lang="en-GB" sz="2400" dirty="0">
                <a:latin typeface="Arial" panose="020B0604020202020204" pitchFamily="34" charset="0"/>
                <a:cs typeface="Arial" panose="020B0604020202020204" pitchFamily="34" charset="0"/>
              </a:rPr>
              <a:t>Public opinion of McCarthy crashes (from</a:t>
            </a:r>
          </a:p>
          <a:p>
            <a:r>
              <a:rPr lang="en-GB" sz="2400" dirty="0">
                <a:latin typeface="Arial" panose="020B0604020202020204" pitchFamily="34" charset="0"/>
                <a:cs typeface="Arial" panose="020B0604020202020204" pitchFamily="34" charset="0"/>
              </a:rPr>
              <a:t>60% approval to 19%...TV documentary</a:t>
            </a:r>
          </a:p>
          <a:p>
            <a:r>
              <a:rPr lang="en-GB" sz="2400" dirty="0">
                <a:latin typeface="Arial" panose="020B0604020202020204" pitchFamily="34" charset="0"/>
                <a:cs typeface="Arial" panose="020B0604020202020204" pitchFamily="34" charset="0"/>
              </a:rPr>
              <a:t>Shows abuses</a:t>
            </a:r>
          </a:p>
          <a:p>
            <a:endParaRPr lang="en-GB" dirty="0"/>
          </a:p>
        </p:txBody>
      </p:sp>
      <p:sp>
        <p:nvSpPr>
          <p:cNvPr id="10" name="TextBox 9"/>
          <p:cNvSpPr txBox="1"/>
          <p:nvPr/>
        </p:nvSpPr>
        <p:spPr>
          <a:xfrm>
            <a:off x="6528270" y="6027003"/>
            <a:ext cx="5663730" cy="830997"/>
          </a:xfrm>
          <a:prstGeom prst="rect">
            <a:avLst/>
          </a:prstGeom>
          <a:noFill/>
        </p:spPr>
        <p:txBody>
          <a:bodyPr wrap="none" rtlCol="0">
            <a:spAutoFit/>
          </a:bodyPr>
          <a:lstStyle/>
          <a:p>
            <a:r>
              <a:rPr lang="en-GB" sz="2400" dirty="0">
                <a:latin typeface="Arial" panose="020B0604020202020204" pitchFamily="34" charset="0"/>
                <a:cs typeface="Arial" panose="020B0604020202020204" pitchFamily="34" charset="0"/>
              </a:rPr>
              <a:t>Senate “Censures” McCarthy…hearings</a:t>
            </a:r>
          </a:p>
          <a:p>
            <a:r>
              <a:rPr lang="en-GB" sz="2400" dirty="0">
                <a:latin typeface="Arial" panose="020B0604020202020204" pitchFamily="34" charset="0"/>
                <a:cs typeface="Arial" panose="020B0604020202020204" pitchFamily="34" charset="0"/>
              </a:rPr>
              <a:t>Collapse….ridicule. Dies alone 1957</a:t>
            </a:r>
          </a:p>
        </p:txBody>
      </p:sp>
      <p:sp>
        <p:nvSpPr>
          <p:cNvPr id="11" name="TextBox 10"/>
          <p:cNvSpPr txBox="1"/>
          <p:nvPr/>
        </p:nvSpPr>
        <p:spPr>
          <a:xfrm>
            <a:off x="2036619" y="904009"/>
            <a:ext cx="3276859" cy="369332"/>
          </a:xfrm>
          <a:prstGeom prst="rect">
            <a:avLst/>
          </a:prstGeom>
          <a:noFill/>
        </p:spPr>
        <p:txBody>
          <a:bodyPr wrap="none" rtlCol="0">
            <a:spAutoFit/>
          </a:bodyPr>
          <a:lstStyle/>
          <a:p>
            <a:r>
              <a:rPr lang="en-GB" dirty="0" smtClean="0"/>
              <a:t>McCarthy at Army Hearings</a:t>
            </a:r>
            <a:endParaRPr lang="en-GB" dirty="0"/>
          </a:p>
        </p:txBody>
      </p:sp>
    </p:spTree>
    <p:extLst>
      <p:ext uri="{BB962C8B-B14F-4D97-AF65-F5344CB8AC3E}">
        <p14:creationId xmlns:p14="http://schemas.microsoft.com/office/powerpoint/2010/main" val="1144456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Impact of end of McCarthyism</a:t>
            </a:r>
            <a:endParaRPr lang="en-GB" dirty="0"/>
          </a:p>
        </p:txBody>
      </p:sp>
      <p:sp>
        <p:nvSpPr>
          <p:cNvPr id="3" name="Content Placeholder 2"/>
          <p:cNvSpPr>
            <a:spLocks noGrp="1"/>
          </p:cNvSpPr>
          <p:nvPr>
            <p:ph idx="1"/>
          </p:nvPr>
        </p:nvSpPr>
        <p:spPr>
          <a:xfrm>
            <a:off x="1380140" y="1693718"/>
            <a:ext cx="10680071" cy="4363769"/>
          </a:xfrm>
        </p:spPr>
        <p:txBody>
          <a:bodyPr>
            <a:normAutofit fontScale="92500" lnSpcReduction="10000"/>
          </a:bodyPr>
          <a:lstStyle/>
          <a:p>
            <a:r>
              <a:rPr lang="en-GB" sz="2400" dirty="0" smtClean="0">
                <a:latin typeface="Arial" panose="020B0604020202020204" pitchFamily="34" charset="0"/>
                <a:cs typeface="Arial" panose="020B0604020202020204" pitchFamily="34" charset="0"/>
              </a:rPr>
              <a:t>Return to more rational discussion in Senate/ politics</a:t>
            </a:r>
          </a:p>
          <a:p>
            <a:pPr lvl="1"/>
            <a:r>
              <a:rPr lang="en-GB" sz="2400" dirty="0" smtClean="0">
                <a:latin typeface="Arial" panose="020B0604020202020204" pitchFamily="34" charset="0"/>
                <a:cs typeface="Arial" panose="020B0604020202020204" pitchFamily="34" charset="0"/>
              </a:rPr>
              <a:t>Politics of extremism out</a:t>
            </a:r>
          </a:p>
          <a:p>
            <a:pPr lvl="1"/>
            <a:r>
              <a:rPr lang="en-GB" sz="2400" dirty="0" smtClean="0">
                <a:latin typeface="Arial" panose="020B0604020202020204" pitchFamily="34" charset="0"/>
                <a:cs typeface="Arial" panose="020B0604020202020204" pitchFamily="34" charset="0"/>
              </a:rPr>
              <a:t>“Conservatism” rebranded</a:t>
            </a:r>
          </a:p>
          <a:p>
            <a:endParaRPr lang="en-GB" sz="2400" dirty="0">
              <a:latin typeface="Arial" panose="020B0604020202020204" pitchFamily="34" charset="0"/>
              <a:cs typeface="Arial" panose="020B0604020202020204" pitchFamily="34" charset="0"/>
            </a:endParaRPr>
          </a:p>
          <a:p>
            <a:r>
              <a:rPr lang="en-GB" sz="2400" dirty="0" smtClean="0">
                <a:latin typeface="Arial" panose="020B0604020202020204" pitchFamily="34" charset="0"/>
                <a:cs typeface="Arial" panose="020B0604020202020204" pitchFamily="34" charset="0"/>
              </a:rPr>
              <a:t>Use of media to highlight social issues</a:t>
            </a:r>
          </a:p>
          <a:p>
            <a:endParaRPr lang="en-GB" sz="2400" dirty="0">
              <a:latin typeface="Arial" panose="020B0604020202020204" pitchFamily="34" charset="0"/>
              <a:cs typeface="Arial" panose="020B0604020202020204" pitchFamily="34" charset="0"/>
            </a:endParaRPr>
          </a:p>
          <a:p>
            <a:r>
              <a:rPr lang="en-GB" sz="2400" dirty="0" smtClean="0">
                <a:latin typeface="Arial" panose="020B0604020202020204" pitchFamily="34" charset="0"/>
                <a:cs typeface="Arial" panose="020B0604020202020204" pitchFamily="34" charset="0"/>
              </a:rPr>
              <a:t>Civil Rights Organisations freed from “Communist Label”</a:t>
            </a:r>
          </a:p>
          <a:p>
            <a:pPr lvl="1"/>
            <a:r>
              <a:rPr lang="en-GB" sz="2400" dirty="0" smtClean="0">
                <a:latin typeface="Arial" panose="020B0604020202020204" pitchFamily="34" charset="0"/>
                <a:cs typeface="Arial" panose="020B0604020202020204" pitchFamily="34" charset="0"/>
              </a:rPr>
              <a:t>Hoover/ FBI will continue to harass</a:t>
            </a:r>
          </a:p>
          <a:p>
            <a:pPr lvl="1"/>
            <a:r>
              <a:rPr lang="en-GB" sz="2400" dirty="0" smtClean="0">
                <a:latin typeface="Arial" panose="020B0604020202020204" pitchFamily="34" charset="0"/>
                <a:cs typeface="Arial" panose="020B0604020202020204" pitchFamily="34" charset="0"/>
              </a:rPr>
              <a:t>NAACP (National Association for Advancement of Coloured People) empowered</a:t>
            </a:r>
          </a:p>
          <a:p>
            <a:pPr marL="0" indent="0">
              <a:buNone/>
            </a:pPr>
            <a:endParaRPr lang="en-GB" sz="2400" dirty="0" smtClean="0">
              <a:latin typeface="Arial" panose="020B0604020202020204" pitchFamily="34" charset="0"/>
              <a:cs typeface="Arial" panose="020B0604020202020204" pitchFamily="34" charset="0"/>
            </a:endParaRPr>
          </a:p>
          <a:p>
            <a:pPr marL="0" indent="0">
              <a:buNone/>
            </a:pPr>
            <a:endParaRPr lang="en-GB" sz="2400" dirty="0">
              <a:latin typeface="Arial" panose="020B0604020202020204" pitchFamily="34" charset="0"/>
              <a:cs typeface="Arial" panose="020B0604020202020204" pitchFamily="34" charset="0"/>
            </a:endParaRPr>
          </a:p>
          <a:p>
            <a:endParaRPr lang="en-GB" sz="2400" dirty="0" smtClean="0">
              <a:latin typeface="Arial" panose="020B0604020202020204" pitchFamily="34" charset="0"/>
              <a:cs typeface="Arial" panose="020B0604020202020204" pitchFamily="34" charset="0"/>
            </a:endParaRPr>
          </a:p>
          <a:p>
            <a:endParaRPr lang="en-GB" sz="2400" dirty="0">
              <a:latin typeface="Arial" panose="020B0604020202020204" pitchFamily="34" charset="0"/>
              <a:cs typeface="Arial" panose="020B0604020202020204" pitchFamily="34" charset="0"/>
            </a:endParaRPr>
          </a:p>
          <a:p>
            <a:endParaRPr lang="en-GB" dirty="0" smtClean="0"/>
          </a:p>
          <a:p>
            <a:endParaRPr lang="en-GB" dirty="0" smtClean="0"/>
          </a:p>
          <a:p>
            <a:pPr marL="0" indent="0">
              <a:buNone/>
            </a:pPr>
            <a:endParaRPr lang="en-GB" dirty="0"/>
          </a:p>
          <a:p>
            <a:endParaRPr lang="en-GB" dirty="0" smtClean="0"/>
          </a:p>
          <a:p>
            <a:endParaRPr lang="en-GB" dirty="0" smtClean="0"/>
          </a:p>
          <a:p>
            <a:endParaRPr lang="en-GB" dirty="0"/>
          </a:p>
          <a:p>
            <a:endParaRPr lang="en-GB" dirty="0" smtClean="0"/>
          </a:p>
          <a:p>
            <a:endParaRPr lang="en-GB" dirty="0" smtClean="0"/>
          </a:p>
          <a:p>
            <a:endParaRPr lang="en-GB" dirty="0"/>
          </a:p>
          <a:p>
            <a:endParaRPr lang="en-GB" dirty="0" smtClean="0"/>
          </a:p>
          <a:p>
            <a:endParaRPr lang="en-GB" dirty="0" smtClean="0"/>
          </a:p>
          <a:p>
            <a:endParaRPr lang="en-GB" dirty="0"/>
          </a:p>
          <a:p>
            <a:endParaRPr lang="en-GB" dirty="0" smtClean="0"/>
          </a:p>
          <a:p>
            <a:endParaRPr lang="en-GB" dirty="0"/>
          </a:p>
        </p:txBody>
      </p:sp>
    </p:spTree>
    <p:extLst>
      <p:ext uri="{BB962C8B-B14F-4D97-AF65-F5344CB8AC3E}">
        <p14:creationId xmlns:p14="http://schemas.microsoft.com/office/powerpoint/2010/main" val="3655301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09797" y="114955"/>
            <a:ext cx="8911687" cy="1280890"/>
          </a:xfrm>
        </p:spPr>
        <p:txBody>
          <a:bodyPr/>
          <a:lstStyle/>
          <a:p>
            <a:pPr algn="ctr"/>
            <a:r>
              <a:rPr lang="en-GB" dirty="0" smtClean="0"/>
              <a:t>Warren Supreme Court </a:t>
            </a:r>
            <a:endParaRPr lang="en-GB" dirty="0"/>
          </a:p>
        </p:txBody>
      </p:sp>
      <p:sp>
        <p:nvSpPr>
          <p:cNvPr id="3" name="Content Placeholder 2"/>
          <p:cNvSpPr>
            <a:spLocks noGrp="1"/>
          </p:cNvSpPr>
          <p:nvPr>
            <p:ph idx="1"/>
          </p:nvPr>
        </p:nvSpPr>
        <p:spPr>
          <a:xfrm>
            <a:off x="1555858" y="810491"/>
            <a:ext cx="10636142" cy="5694218"/>
          </a:xfrm>
        </p:spPr>
        <p:txBody>
          <a:bodyPr>
            <a:noAutofit/>
          </a:bodyPr>
          <a:lstStyle/>
          <a:p>
            <a:r>
              <a:rPr lang="en-GB" sz="2000" dirty="0" smtClean="0">
                <a:latin typeface="Arial" panose="020B0604020202020204" pitchFamily="34" charset="0"/>
                <a:cs typeface="Arial" panose="020B0604020202020204" pitchFamily="34" charset="0"/>
              </a:rPr>
              <a:t>About Supreme Court</a:t>
            </a:r>
          </a:p>
          <a:p>
            <a:pPr lvl="1"/>
            <a:r>
              <a:rPr lang="en-GB" sz="2000" dirty="0">
                <a:latin typeface="Arial" panose="020B0604020202020204" pitchFamily="34" charset="0"/>
                <a:cs typeface="Arial" panose="020B0604020202020204" pitchFamily="34" charset="0"/>
              </a:rPr>
              <a:t>Equal Branch of </a:t>
            </a:r>
            <a:r>
              <a:rPr lang="en-GB" sz="2000" dirty="0" smtClean="0">
                <a:latin typeface="Arial" panose="020B0604020202020204" pitchFamily="34" charset="0"/>
                <a:cs typeface="Arial" panose="020B0604020202020204" pitchFamily="34" charset="0"/>
              </a:rPr>
              <a:t>Government/ decide on constitutional “fit” of laws</a:t>
            </a:r>
            <a:endParaRPr lang="en-GB" sz="2000" dirty="0">
              <a:latin typeface="Arial" panose="020B0604020202020204" pitchFamily="34" charset="0"/>
              <a:cs typeface="Arial" panose="020B0604020202020204" pitchFamily="34" charset="0"/>
            </a:endParaRPr>
          </a:p>
          <a:p>
            <a:pPr lvl="1"/>
            <a:r>
              <a:rPr lang="en-GB" sz="2000" dirty="0">
                <a:latin typeface="Arial" panose="020B0604020202020204" pitchFamily="34" charset="0"/>
                <a:cs typeface="Arial" panose="020B0604020202020204" pitchFamily="34" charset="0"/>
              </a:rPr>
              <a:t>9 Justices appointed for </a:t>
            </a:r>
            <a:r>
              <a:rPr lang="en-GB" sz="2000" dirty="0" smtClean="0">
                <a:latin typeface="Arial" panose="020B0604020202020204" pitchFamily="34" charset="0"/>
                <a:cs typeface="Arial" panose="020B0604020202020204" pitchFamily="34" charset="0"/>
              </a:rPr>
              <a:t>life by President/ approved by Senate</a:t>
            </a:r>
            <a:endParaRPr lang="en-GB" sz="2000" dirty="0">
              <a:latin typeface="Arial" panose="020B0604020202020204" pitchFamily="34" charset="0"/>
              <a:cs typeface="Arial" panose="020B0604020202020204" pitchFamily="34" charset="0"/>
            </a:endParaRPr>
          </a:p>
          <a:p>
            <a:endParaRPr lang="en-GB" sz="2000" dirty="0" smtClean="0">
              <a:latin typeface="Arial" panose="020B0604020202020204" pitchFamily="34" charset="0"/>
              <a:cs typeface="Arial" panose="020B0604020202020204" pitchFamily="34" charset="0"/>
            </a:endParaRPr>
          </a:p>
          <a:p>
            <a:r>
              <a:rPr lang="en-GB" sz="2000" dirty="0" smtClean="0">
                <a:latin typeface="Arial" panose="020B0604020202020204" pitchFamily="34" charset="0"/>
                <a:cs typeface="Arial" panose="020B0604020202020204" pitchFamily="34" charset="0"/>
              </a:rPr>
              <a:t>Historically Conservative</a:t>
            </a:r>
          </a:p>
          <a:p>
            <a:pPr lvl="1"/>
            <a:r>
              <a:rPr lang="en-GB" sz="2000" dirty="0" smtClean="0">
                <a:latin typeface="Arial" panose="020B0604020202020204" pitchFamily="34" charset="0"/>
                <a:cs typeface="Arial" panose="020B0604020202020204" pitchFamily="34" charset="0"/>
              </a:rPr>
              <a:t>“Dred Scott”1857….support slavery/ Plessey Ferguson 1897  …justify segregation “separate but equal”</a:t>
            </a:r>
          </a:p>
          <a:p>
            <a:pPr lvl="1"/>
            <a:r>
              <a:rPr lang="en-GB" sz="2000" dirty="0" smtClean="0">
                <a:latin typeface="Arial" panose="020B0604020202020204" pitchFamily="34" charset="0"/>
                <a:cs typeface="Arial" panose="020B0604020202020204" pitchFamily="34" charset="0"/>
              </a:rPr>
              <a:t>Opposed to New Deal….threats by FDR </a:t>
            </a:r>
          </a:p>
          <a:p>
            <a:endParaRPr lang="en-GB" sz="2000" dirty="0" smtClean="0">
              <a:latin typeface="Arial" panose="020B0604020202020204" pitchFamily="34" charset="0"/>
              <a:cs typeface="Arial" panose="020B0604020202020204" pitchFamily="34" charset="0"/>
            </a:endParaRPr>
          </a:p>
          <a:p>
            <a:r>
              <a:rPr lang="en-GB" sz="2000" dirty="0" smtClean="0">
                <a:latin typeface="Arial" panose="020B0604020202020204" pitchFamily="34" charset="0"/>
                <a:cs typeface="Arial" panose="020B0604020202020204" pitchFamily="34" charset="0"/>
              </a:rPr>
              <a:t>Warren Court (1953-1969)</a:t>
            </a:r>
          </a:p>
          <a:p>
            <a:pPr lvl="1"/>
            <a:r>
              <a:rPr lang="en-GB" sz="2000" dirty="0" smtClean="0">
                <a:latin typeface="Arial" panose="020B0604020202020204" pitchFamily="34" charset="0"/>
                <a:cs typeface="Arial" panose="020B0604020202020204" pitchFamily="34" charset="0"/>
              </a:rPr>
              <a:t>All Supreme Court appointed during 1932-1945 FDR Presidency </a:t>
            </a:r>
          </a:p>
          <a:p>
            <a:pPr lvl="1"/>
            <a:r>
              <a:rPr lang="en-GB" sz="2000" dirty="0" smtClean="0">
                <a:latin typeface="Arial" panose="020B0604020202020204" pitchFamily="34" charset="0"/>
                <a:cs typeface="Arial" panose="020B0604020202020204" pitchFamily="34" charset="0"/>
              </a:rPr>
              <a:t>Split during 1940’s …intervene / not intervene in civil rights cases</a:t>
            </a:r>
          </a:p>
          <a:p>
            <a:pPr lvl="1"/>
            <a:r>
              <a:rPr lang="en-GB" sz="2000" dirty="0" smtClean="0">
                <a:latin typeface="Arial" panose="020B0604020202020204" pitchFamily="34" charset="0"/>
                <a:cs typeface="Arial" panose="020B0604020202020204" pitchFamily="34" charset="0"/>
              </a:rPr>
              <a:t>1953 Justice Warren appointed by Eisenhower: remedial responsibility of the law </a:t>
            </a:r>
          </a:p>
        </p:txBody>
      </p:sp>
      <p:sp>
        <p:nvSpPr>
          <p:cNvPr id="4" name="TextBox 3"/>
          <p:cNvSpPr txBox="1"/>
          <p:nvPr/>
        </p:nvSpPr>
        <p:spPr>
          <a:xfrm>
            <a:off x="3105236" y="6353587"/>
            <a:ext cx="7000634" cy="461665"/>
          </a:xfrm>
          <a:prstGeom prst="rect">
            <a:avLst/>
          </a:prstGeom>
          <a:noFill/>
        </p:spPr>
        <p:txBody>
          <a:bodyPr wrap="none" rtlCol="0">
            <a:spAutoFit/>
          </a:bodyPr>
          <a:lstStyle/>
          <a:p>
            <a:r>
              <a:rPr lang="en-GB" sz="2400" dirty="0" smtClean="0">
                <a:latin typeface="Arial" panose="020B0604020202020204" pitchFamily="34" charset="0"/>
                <a:cs typeface="Arial" panose="020B0604020202020204" pitchFamily="34" charset="0"/>
              </a:rPr>
              <a:t>Civil Right cases vs segregation will drive change </a:t>
            </a:r>
            <a:endParaRPr lang="en-GB"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45723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Civil Rights and the Cold War</a:t>
            </a:r>
            <a:endParaRPr lang="en-GB" dirty="0"/>
          </a:p>
        </p:txBody>
      </p:sp>
      <p:sp>
        <p:nvSpPr>
          <p:cNvPr id="3" name="Content Placeholder 2"/>
          <p:cNvSpPr>
            <a:spLocks noGrp="1"/>
          </p:cNvSpPr>
          <p:nvPr>
            <p:ph idx="1"/>
          </p:nvPr>
        </p:nvSpPr>
        <p:spPr>
          <a:xfrm>
            <a:off x="849773" y="1496908"/>
            <a:ext cx="11099771" cy="5174055"/>
          </a:xfrm>
        </p:spPr>
        <p:txBody>
          <a:bodyPr>
            <a:normAutofit/>
          </a:bodyPr>
          <a:lstStyle/>
          <a:p>
            <a:endParaRPr lang="en-GB" dirty="0"/>
          </a:p>
          <a:p>
            <a:r>
              <a:rPr lang="en-GB" sz="2800" dirty="0" smtClean="0">
                <a:latin typeface="Arial" panose="020B0604020202020204" pitchFamily="34" charset="0"/>
                <a:cs typeface="Arial" panose="020B0604020202020204" pitchFamily="34" charset="0"/>
              </a:rPr>
              <a:t>Eisenhower…Supreme Court Warren world tour…..confronted in Nehru……….you propose freedom. You do not practice it. </a:t>
            </a:r>
          </a:p>
          <a:p>
            <a:pPr marL="0" indent="0">
              <a:buNone/>
            </a:pPr>
            <a:endParaRPr lang="en-GB" sz="2800" dirty="0" smtClean="0">
              <a:latin typeface="Arial" panose="020B0604020202020204" pitchFamily="34" charset="0"/>
              <a:cs typeface="Arial" panose="020B0604020202020204" pitchFamily="34" charset="0"/>
            </a:endParaRPr>
          </a:p>
          <a:p>
            <a:r>
              <a:rPr lang="en-GB" sz="2800" dirty="0" smtClean="0">
                <a:latin typeface="Arial" panose="020B0604020202020204" pitchFamily="34" charset="0"/>
                <a:cs typeface="Arial" panose="020B0604020202020204" pitchFamily="34" charset="0"/>
              </a:rPr>
              <a:t>Eisenhower </a:t>
            </a:r>
            <a:r>
              <a:rPr lang="en-GB" sz="2800" dirty="0">
                <a:latin typeface="Arial" panose="020B0604020202020204" pitchFamily="34" charset="0"/>
                <a:cs typeface="Arial" panose="020B0604020202020204" pitchFamily="34" charset="0"/>
              </a:rPr>
              <a:t>"Our American system like all others is on trial both at home and abroad, ... the extent to which we maintain the spirit of our constitution with its Bill of Rights, will in the long run do more to make it both secure and the object of adulation than the number of hydrogen bombs we stockpile</a:t>
            </a:r>
            <a:r>
              <a:rPr lang="en-GB" sz="2800" dirty="0" smtClean="0">
                <a:latin typeface="Arial" panose="020B0604020202020204" pitchFamily="34" charset="0"/>
                <a:cs typeface="Arial" panose="020B0604020202020204" pitchFamily="34" charset="0"/>
              </a:rPr>
              <a:t>.“</a:t>
            </a:r>
          </a:p>
          <a:p>
            <a:pPr marL="0" indent="0">
              <a:buNone/>
            </a:pPr>
            <a:endParaRPr lang="en-GB" dirty="0"/>
          </a:p>
        </p:txBody>
      </p:sp>
    </p:spTree>
    <p:extLst>
      <p:ext uri="{BB962C8B-B14F-4D97-AF65-F5344CB8AC3E}">
        <p14:creationId xmlns:p14="http://schemas.microsoft.com/office/powerpoint/2010/main" val="644342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65014" y="488308"/>
            <a:ext cx="9612437" cy="1280890"/>
          </a:xfrm>
        </p:spPr>
        <p:txBody>
          <a:bodyPr>
            <a:normAutofit/>
          </a:bodyPr>
          <a:lstStyle/>
          <a:p>
            <a:pPr algn="ctr"/>
            <a:r>
              <a:rPr lang="en-GB" dirty="0" smtClean="0"/>
              <a:t>Warren Court 1953-1969</a:t>
            </a:r>
            <a:br>
              <a:rPr lang="en-GB" dirty="0" smtClean="0"/>
            </a:br>
            <a:r>
              <a:rPr lang="en-GB" dirty="0" smtClean="0"/>
              <a:t>…….Nine White Men (this will change too)</a:t>
            </a:r>
            <a:endParaRPr lang="en-GB" dirty="0"/>
          </a:p>
        </p:txBody>
      </p:sp>
      <p:pic>
        <p:nvPicPr>
          <p:cNvPr id="4" name="Picture 3"/>
          <p:cNvPicPr>
            <a:picLocks noChangeAspect="1"/>
          </p:cNvPicPr>
          <p:nvPr/>
        </p:nvPicPr>
        <p:blipFill>
          <a:blip r:embed="rId2"/>
          <a:stretch>
            <a:fillRect/>
          </a:stretch>
        </p:blipFill>
        <p:spPr>
          <a:xfrm>
            <a:off x="298764" y="1692999"/>
            <a:ext cx="11226297" cy="5165002"/>
          </a:xfrm>
          <a:prstGeom prst="rect">
            <a:avLst/>
          </a:prstGeom>
        </p:spPr>
      </p:pic>
    </p:spTree>
    <p:extLst>
      <p:ext uri="{BB962C8B-B14F-4D97-AF65-F5344CB8AC3E}">
        <p14:creationId xmlns:p14="http://schemas.microsoft.com/office/powerpoint/2010/main" val="82154293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61989" y="322358"/>
            <a:ext cx="8911687" cy="765778"/>
          </a:xfrm>
        </p:spPr>
        <p:txBody>
          <a:bodyPr/>
          <a:lstStyle/>
          <a:p>
            <a:r>
              <a:rPr lang="en-GB" dirty="0" smtClean="0"/>
              <a:t>School Segregation prior to Brown</a:t>
            </a:r>
            <a:endParaRPr lang="en-GB" dirty="0"/>
          </a:p>
        </p:txBody>
      </p:sp>
      <p:pic>
        <p:nvPicPr>
          <p:cNvPr id="4" name="Picture 3"/>
          <p:cNvPicPr>
            <a:picLocks noChangeAspect="1"/>
          </p:cNvPicPr>
          <p:nvPr/>
        </p:nvPicPr>
        <p:blipFill>
          <a:blip r:embed="rId2"/>
          <a:stretch>
            <a:fillRect/>
          </a:stretch>
        </p:blipFill>
        <p:spPr>
          <a:xfrm>
            <a:off x="403670" y="1033272"/>
            <a:ext cx="8850058" cy="5824728"/>
          </a:xfrm>
          <a:prstGeom prst="rect">
            <a:avLst/>
          </a:prstGeom>
        </p:spPr>
      </p:pic>
      <p:sp>
        <p:nvSpPr>
          <p:cNvPr id="6" name="TextBox 5"/>
          <p:cNvSpPr txBox="1"/>
          <p:nvPr/>
        </p:nvSpPr>
        <p:spPr>
          <a:xfrm>
            <a:off x="9445933" y="3849533"/>
            <a:ext cx="3044423" cy="1569660"/>
          </a:xfrm>
          <a:prstGeom prst="rect">
            <a:avLst/>
          </a:prstGeom>
          <a:noFill/>
        </p:spPr>
        <p:txBody>
          <a:bodyPr wrap="none" rtlCol="0">
            <a:spAutoFit/>
          </a:bodyPr>
          <a:lstStyle/>
          <a:p>
            <a:r>
              <a:rPr lang="en-GB" dirty="0" smtClean="0"/>
              <a:t>“</a:t>
            </a:r>
            <a:r>
              <a:rPr lang="en-GB" sz="2400" dirty="0">
                <a:latin typeface="Arial" panose="020B0604020202020204" pitchFamily="34" charset="0"/>
                <a:cs typeface="Arial" panose="020B0604020202020204" pitchFamily="34" charset="0"/>
              </a:rPr>
              <a:t>Zoning” restrictions </a:t>
            </a:r>
          </a:p>
          <a:p>
            <a:r>
              <a:rPr lang="en-GB" sz="2400" dirty="0">
                <a:latin typeface="Arial" panose="020B0604020202020204" pitchFamily="34" charset="0"/>
                <a:cs typeface="Arial" panose="020B0604020202020204" pitchFamily="34" charset="0"/>
              </a:rPr>
              <a:t> create “informal” </a:t>
            </a:r>
          </a:p>
          <a:p>
            <a:r>
              <a:rPr lang="en-GB" sz="2400" dirty="0">
                <a:latin typeface="Arial" panose="020B0604020202020204" pitchFamily="34" charset="0"/>
                <a:cs typeface="Arial" panose="020B0604020202020204" pitchFamily="34" charset="0"/>
              </a:rPr>
              <a:t>.segregation in North</a:t>
            </a:r>
          </a:p>
          <a:p>
            <a:r>
              <a:rPr lang="en-GB" sz="2400" dirty="0">
                <a:latin typeface="Arial" panose="020B0604020202020204" pitchFamily="34" charset="0"/>
                <a:cs typeface="Arial" panose="020B0604020202020204" pitchFamily="34" charset="0"/>
              </a:rPr>
              <a:t>And West”</a:t>
            </a:r>
          </a:p>
        </p:txBody>
      </p:sp>
      <p:sp>
        <p:nvSpPr>
          <p:cNvPr id="7" name="TextBox 6"/>
          <p:cNvSpPr txBox="1"/>
          <p:nvPr/>
        </p:nvSpPr>
        <p:spPr>
          <a:xfrm>
            <a:off x="9398904" y="1974066"/>
            <a:ext cx="3130985" cy="1200329"/>
          </a:xfrm>
          <a:prstGeom prst="rect">
            <a:avLst/>
          </a:prstGeom>
          <a:noFill/>
        </p:spPr>
        <p:txBody>
          <a:bodyPr wrap="none" rtlCol="0">
            <a:spAutoFit/>
          </a:bodyPr>
          <a:lstStyle/>
          <a:p>
            <a:r>
              <a:rPr lang="en-GB" sz="2400" dirty="0" smtClean="0">
                <a:latin typeface="Arial" panose="020B0604020202020204" pitchFamily="34" charset="0"/>
                <a:cs typeface="Arial" panose="020B0604020202020204" pitchFamily="34" charset="0"/>
              </a:rPr>
              <a:t>Segregation enforced</a:t>
            </a:r>
          </a:p>
          <a:p>
            <a:r>
              <a:rPr lang="en-GB" sz="2400" dirty="0" smtClean="0">
                <a:latin typeface="Arial" panose="020B0604020202020204" pitchFamily="34" charset="0"/>
                <a:cs typeface="Arial" panose="020B0604020202020204" pitchFamily="34" charset="0"/>
              </a:rPr>
              <a:t>By law South</a:t>
            </a:r>
          </a:p>
          <a:p>
            <a:r>
              <a:rPr lang="en-GB" sz="2400" dirty="0" smtClean="0">
                <a:latin typeface="Arial" panose="020B0604020202020204" pitchFamily="34" charset="0"/>
                <a:cs typeface="Arial" panose="020B0604020202020204" pitchFamily="34" charset="0"/>
              </a:rPr>
              <a:t>….Jim Crow laws</a:t>
            </a:r>
          </a:p>
        </p:txBody>
      </p:sp>
    </p:spTree>
    <p:extLst>
      <p:ext uri="{BB962C8B-B14F-4D97-AF65-F5344CB8AC3E}">
        <p14:creationId xmlns:p14="http://schemas.microsoft.com/office/powerpoint/2010/main" val="362443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694" y="0"/>
            <a:ext cx="11738369" cy="1280890"/>
          </a:xfrm>
        </p:spPr>
        <p:txBody>
          <a:bodyPr/>
          <a:lstStyle/>
          <a:p>
            <a:pPr algn="ctr"/>
            <a:r>
              <a:rPr lang="en-GB" dirty="0" smtClean="0"/>
              <a:t>Brown vs Board of Education Case 1954</a:t>
            </a:r>
            <a:endParaRPr lang="en-GB" dirty="0"/>
          </a:p>
        </p:txBody>
      </p:sp>
      <p:pic>
        <p:nvPicPr>
          <p:cNvPr id="2050" name="Picture 2" descr="The Plaintiffs In Brown Vs. Board Of Educatio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3736" y="1131683"/>
            <a:ext cx="6949440" cy="565316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295019" y="735105"/>
            <a:ext cx="4741118" cy="1631216"/>
          </a:xfrm>
          <a:prstGeom prst="rect">
            <a:avLst/>
          </a:prstGeom>
          <a:noFill/>
        </p:spPr>
        <p:txBody>
          <a:bodyPr wrap="square" rtlCol="0">
            <a:spAutoFit/>
          </a:bodyPr>
          <a:lstStyle/>
          <a:p>
            <a:r>
              <a:rPr lang="en-GB" sz="2000" dirty="0" smtClean="0">
                <a:latin typeface="Arial" panose="020B0604020202020204" pitchFamily="34" charset="0"/>
                <a:cs typeface="Arial" panose="020B0604020202020204" pitchFamily="34" charset="0"/>
              </a:rPr>
              <a:t>1951…Oliver Brown (welder)</a:t>
            </a:r>
          </a:p>
          <a:p>
            <a:r>
              <a:rPr lang="en-GB" sz="2000" dirty="0" smtClean="0">
                <a:latin typeface="Arial" panose="020B0604020202020204" pitchFamily="34" charset="0"/>
                <a:cs typeface="Arial" panose="020B0604020202020204" pitchFamily="34" charset="0"/>
              </a:rPr>
              <a:t>Kansas…want daughter Linda to attend</a:t>
            </a:r>
          </a:p>
          <a:p>
            <a:r>
              <a:rPr lang="en-GB" sz="2000" dirty="0" smtClean="0">
                <a:latin typeface="Arial" panose="020B0604020202020204" pitchFamily="34" charset="0"/>
                <a:cs typeface="Arial" panose="020B0604020202020204" pitchFamily="34" charset="0"/>
              </a:rPr>
              <a:t>“white” school 4 blocks from house…avoid 5 miles to “black school”</a:t>
            </a:r>
          </a:p>
          <a:p>
            <a:r>
              <a:rPr lang="en-GB" sz="2000" dirty="0" smtClean="0">
                <a:latin typeface="Arial" panose="020B0604020202020204" pitchFamily="34" charset="0"/>
                <a:cs typeface="Arial" panose="020B0604020202020204" pitchFamily="34" charset="0"/>
              </a:rPr>
              <a:t>..Linda refused entry</a:t>
            </a:r>
            <a:endParaRPr lang="en-GB" sz="2000" dirty="0">
              <a:latin typeface="Arial" panose="020B0604020202020204" pitchFamily="34" charset="0"/>
              <a:cs typeface="Arial" panose="020B0604020202020204" pitchFamily="34" charset="0"/>
            </a:endParaRPr>
          </a:p>
        </p:txBody>
      </p:sp>
      <p:sp>
        <p:nvSpPr>
          <p:cNvPr id="5" name="TextBox 4"/>
          <p:cNvSpPr txBox="1"/>
          <p:nvPr/>
        </p:nvSpPr>
        <p:spPr>
          <a:xfrm>
            <a:off x="7170650" y="2678188"/>
            <a:ext cx="3457998" cy="1323439"/>
          </a:xfrm>
          <a:prstGeom prst="rect">
            <a:avLst/>
          </a:prstGeom>
          <a:noFill/>
        </p:spPr>
        <p:txBody>
          <a:bodyPr wrap="none" rtlCol="0">
            <a:spAutoFit/>
          </a:bodyPr>
          <a:lstStyle/>
          <a:p>
            <a:r>
              <a:rPr lang="en-GB" sz="2000" dirty="0">
                <a:latin typeface="Arial" panose="020B0604020202020204" pitchFamily="34" charset="0"/>
                <a:cs typeface="Arial" panose="020B0604020202020204" pitchFamily="34" charset="0"/>
              </a:rPr>
              <a:t>Joins other .suite vs School </a:t>
            </a:r>
          </a:p>
          <a:p>
            <a:r>
              <a:rPr lang="en-GB" sz="2000" dirty="0">
                <a:latin typeface="Arial" panose="020B0604020202020204" pitchFamily="34" charset="0"/>
                <a:cs typeface="Arial" panose="020B0604020202020204" pitchFamily="34" charset="0"/>
              </a:rPr>
              <a:t>….support NAACP</a:t>
            </a:r>
          </a:p>
          <a:p>
            <a:r>
              <a:rPr lang="en-GB" sz="2000" dirty="0">
                <a:latin typeface="Arial" panose="020B0604020202020204" pitchFamily="34" charset="0"/>
                <a:cs typeface="Arial" panose="020B0604020202020204" pitchFamily="34" charset="0"/>
              </a:rPr>
              <a:t> …rejected by District Court  </a:t>
            </a:r>
          </a:p>
          <a:p>
            <a:r>
              <a:rPr lang="en-GB" sz="2000" dirty="0">
                <a:latin typeface="Arial" panose="020B0604020202020204" pitchFamily="34" charset="0"/>
                <a:cs typeface="Arial" panose="020B0604020202020204" pitchFamily="34" charset="0"/>
              </a:rPr>
              <a:t>…appeal to Supreme Court</a:t>
            </a:r>
          </a:p>
        </p:txBody>
      </p:sp>
      <p:sp>
        <p:nvSpPr>
          <p:cNvPr id="6" name="TextBox 5"/>
          <p:cNvSpPr txBox="1"/>
          <p:nvPr/>
        </p:nvSpPr>
        <p:spPr>
          <a:xfrm>
            <a:off x="7152238" y="4255400"/>
            <a:ext cx="5039761" cy="1323439"/>
          </a:xfrm>
          <a:prstGeom prst="rect">
            <a:avLst/>
          </a:prstGeom>
          <a:noFill/>
        </p:spPr>
        <p:txBody>
          <a:bodyPr wrap="square" rtlCol="0">
            <a:spAutoFit/>
          </a:bodyPr>
          <a:lstStyle/>
          <a:p>
            <a:r>
              <a:rPr lang="en-GB" sz="2000" dirty="0">
                <a:latin typeface="Arial" panose="020B0604020202020204" pitchFamily="34" charset="0"/>
                <a:cs typeface="Arial" panose="020B0604020202020204" pitchFamily="34" charset="0"/>
              </a:rPr>
              <a:t>Court rules 9-0 “separate not equal”</a:t>
            </a:r>
          </a:p>
          <a:p>
            <a:r>
              <a:rPr lang="en-GB" sz="2000" dirty="0">
                <a:latin typeface="Arial" panose="020B0604020202020204" pitchFamily="34" charset="0"/>
                <a:cs typeface="Arial" panose="020B0604020202020204" pitchFamily="34" charset="0"/>
              </a:rPr>
              <a:t>….desegregation ordered “with all</a:t>
            </a:r>
          </a:p>
          <a:p>
            <a:r>
              <a:rPr lang="en-GB" sz="2000" dirty="0">
                <a:latin typeface="Arial" panose="020B0604020202020204" pitchFamily="34" charset="0"/>
                <a:cs typeface="Arial" panose="020B0604020202020204" pitchFamily="34" charset="0"/>
              </a:rPr>
              <a:t>Deliberate speed” ….but no means to </a:t>
            </a:r>
          </a:p>
          <a:p>
            <a:r>
              <a:rPr lang="en-GB" sz="2000" dirty="0">
                <a:latin typeface="Arial" panose="020B0604020202020204" pitchFamily="34" charset="0"/>
                <a:cs typeface="Arial" panose="020B0604020202020204" pitchFamily="34" charset="0"/>
              </a:rPr>
              <a:t>enforce</a:t>
            </a:r>
          </a:p>
        </p:txBody>
      </p:sp>
      <p:sp>
        <p:nvSpPr>
          <p:cNvPr id="7" name="TextBox 6"/>
          <p:cNvSpPr txBox="1"/>
          <p:nvPr/>
        </p:nvSpPr>
        <p:spPr>
          <a:xfrm>
            <a:off x="7290122" y="5657239"/>
            <a:ext cx="5197257" cy="1015663"/>
          </a:xfrm>
          <a:prstGeom prst="rect">
            <a:avLst/>
          </a:prstGeom>
          <a:noFill/>
        </p:spPr>
        <p:txBody>
          <a:bodyPr wrap="none" rtlCol="0">
            <a:spAutoFit/>
          </a:bodyPr>
          <a:lstStyle/>
          <a:p>
            <a:r>
              <a:rPr lang="en-GB" sz="2000" dirty="0">
                <a:latin typeface="Arial" panose="020B0604020202020204" pitchFamily="34" charset="0"/>
                <a:cs typeface="Arial" panose="020B0604020202020204" pitchFamily="34" charset="0"/>
              </a:rPr>
              <a:t>Applicable across USA…but resisted</a:t>
            </a:r>
          </a:p>
          <a:p>
            <a:r>
              <a:rPr lang="en-GB" sz="2000" dirty="0">
                <a:latin typeface="Arial" panose="020B0604020202020204" pitchFamily="34" charset="0"/>
                <a:cs typeface="Arial" panose="020B0604020202020204" pitchFamily="34" charset="0"/>
              </a:rPr>
              <a:t>Across South by violence, court fights, local </a:t>
            </a:r>
          </a:p>
          <a:p>
            <a:r>
              <a:rPr lang="en-GB" sz="2000" dirty="0">
                <a:latin typeface="Arial" panose="020B0604020202020204" pitchFamily="34" charset="0"/>
                <a:cs typeface="Arial" panose="020B0604020202020204" pitchFamily="34" charset="0"/>
              </a:rPr>
              <a:t>politicians </a:t>
            </a:r>
          </a:p>
        </p:txBody>
      </p:sp>
      <p:sp>
        <p:nvSpPr>
          <p:cNvPr id="9" name="TextBox 8"/>
          <p:cNvSpPr txBox="1"/>
          <p:nvPr/>
        </p:nvSpPr>
        <p:spPr>
          <a:xfrm>
            <a:off x="2784763" y="727364"/>
            <a:ext cx="1524776" cy="369332"/>
          </a:xfrm>
          <a:prstGeom prst="rect">
            <a:avLst/>
          </a:prstGeom>
          <a:noFill/>
        </p:spPr>
        <p:txBody>
          <a:bodyPr wrap="none" rtlCol="0">
            <a:spAutoFit/>
          </a:bodyPr>
          <a:lstStyle/>
          <a:p>
            <a:r>
              <a:rPr lang="en-GB" dirty="0" smtClean="0"/>
              <a:t>The Plaintiffs</a:t>
            </a:r>
            <a:endParaRPr lang="en-GB" dirty="0"/>
          </a:p>
        </p:txBody>
      </p:sp>
    </p:spTree>
    <p:extLst>
      <p:ext uri="{BB962C8B-B14F-4D97-AF65-F5344CB8AC3E}">
        <p14:creationId xmlns:p14="http://schemas.microsoft.com/office/powerpoint/2010/main" val="1699507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05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9" grpId="0"/>
    </p:bldLst>
  </p:timing>
</p:sld>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Wisp</Template>
  <TotalTime>79935</TotalTime>
  <Words>934</Words>
  <Application>Microsoft Office PowerPoint</Application>
  <PresentationFormat>Widescreen</PresentationFormat>
  <Paragraphs>200</Paragraphs>
  <Slides>21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21</vt:i4>
      </vt:variant>
    </vt:vector>
  </HeadingPairs>
  <TitlesOfParts>
    <vt:vector size="26" baseType="lpstr">
      <vt:lpstr>Arial</vt:lpstr>
      <vt:lpstr>Calibri</vt:lpstr>
      <vt:lpstr>Century Gothic</vt:lpstr>
      <vt:lpstr>Wingdings 3</vt:lpstr>
      <vt:lpstr>Wisp</vt:lpstr>
      <vt:lpstr>The forces of change</vt:lpstr>
      <vt:lpstr>End of McCarthyism</vt:lpstr>
      <vt:lpstr>Army/ Navy McCarthy Hearings 1954/1955</vt:lpstr>
      <vt:lpstr>Impact of end of McCarthyism</vt:lpstr>
      <vt:lpstr>Warren Supreme Court </vt:lpstr>
      <vt:lpstr>Civil Rights and the Cold War</vt:lpstr>
      <vt:lpstr>Warren Court 1953-1969 …….Nine White Men (this will change too)</vt:lpstr>
      <vt:lpstr>School Segregation prior to Brown</vt:lpstr>
      <vt:lpstr>Brown vs Board of Education Case 1954</vt:lpstr>
      <vt:lpstr>Little Rock Arkansas 1957</vt:lpstr>
      <vt:lpstr>“massive resistance” across State</vt:lpstr>
      <vt:lpstr>Eisenhower response: bring in the army to enforce law</vt:lpstr>
      <vt:lpstr>Integrated class rooms 1956  …</vt:lpstr>
      <vt:lpstr>Reduction in racial violence. …..lynching reduced to 2-3 per year by 1950s ….education/ reduction KKK/ black migration north/public awareness</vt:lpstr>
      <vt:lpstr>Emmet Teal Trial “lynching” 1955</vt:lpstr>
      <vt:lpstr>J Milam, Colin Bryan, Carol Bryant  </vt:lpstr>
      <vt:lpstr>Montgomery Bus Strike 1955</vt:lpstr>
      <vt:lpstr>Civil Rights Act 1957</vt:lpstr>
      <vt:lpstr>USA late 1950’s</vt:lpstr>
      <vt:lpstr>Sputnik 1957</vt:lpstr>
      <vt:lpstr>The Cold War suddenly a threat to everyday life  ….to dominate US life and politics ….subject of Talk 35</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making of America</dc:title>
  <dc:creator>Stephen</dc:creator>
  <cp:lastModifiedBy>Stephen</cp:lastModifiedBy>
  <cp:revision>2218</cp:revision>
  <dcterms:created xsi:type="dcterms:W3CDTF">2023-02-02T12:46:22Z</dcterms:created>
  <dcterms:modified xsi:type="dcterms:W3CDTF">2025-03-17T16:41:05Z</dcterms:modified>
</cp:coreProperties>
</file>